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7"/>
  </p:notesMasterIdLst>
  <p:sldIdLst>
    <p:sldId id="256" r:id="rId3"/>
    <p:sldId id="561" r:id="rId4"/>
    <p:sldId id="576" r:id="rId5"/>
    <p:sldId id="577" r:id="rId6"/>
    <p:sldId id="578" r:id="rId7"/>
    <p:sldId id="579" r:id="rId8"/>
    <p:sldId id="518" r:id="rId9"/>
    <p:sldId id="519" r:id="rId10"/>
    <p:sldId id="520" r:id="rId11"/>
    <p:sldId id="521" r:id="rId12"/>
    <p:sldId id="522" r:id="rId13"/>
    <p:sldId id="523" r:id="rId14"/>
    <p:sldId id="524" r:id="rId15"/>
    <p:sldId id="559" r:id="rId16"/>
    <p:sldId id="525" r:id="rId17"/>
    <p:sldId id="528" r:id="rId18"/>
    <p:sldId id="531" r:id="rId19"/>
    <p:sldId id="536" r:id="rId20"/>
    <p:sldId id="537" r:id="rId21"/>
    <p:sldId id="562" r:id="rId22"/>
    <p:sldId id="538" r:id="rId23"/>
    <p:sldId id="560" r:id="rId24"/>
    <p:sldId id="455" r:id="rId25"/>
    <p:sldId id="456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8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63" autoAdjust="0"/>
    <p:restoredTop sz="94660"/>
  </p:normalViewPr>
  <p:slideViewPr>
    <p:cSldViewPr>
      <p:cViewPr>
        <p:scale>
          <a:sx n="80" d="100"/>
          <a:sy n="80" d="100"/>
        </p:scale>
        <p:origin x="-169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FEAA4-9627-49A7-A6F4-E537B12C6A91}" type="datetimeFigureOut">
              <a:rPr lang="it-IT" smtClean="0"/>
              <a:pPr/>
              <a:t>21/03/2015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F2355-D8C5-4ACD-8FEC-1B9EF96CC43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9327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6349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FDF694-3C30-464A-8E80-228A9FFB3DD8}" type="slidenum">
              <a:rPr lang="it-IT" altLang="it-IT" smtClean="0"/>
              <a:pPr/>
              <a:t>16</a:t>
            </a:fld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8686-C0C6-4B69-9F61-2E9B8103428A}" type="datetime1">
              <a:rPr lang="en-US" smtClean="0"/>
              <a:t>3/21/2015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B9B8-8901-4C9F-99DC-88178D289281}" type="datetime1">
              <a:rPr lang="en-US" smtClean="0"/>
              <a:t>3/21/2015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1D41-1F1F-4889-ACE4-8038BFFB9CC1}" type="datetime1">
              <a:rPr lang="en-US" smtClean="0"/>
              <a:t>3/21/2015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71C9D-7BE4-4F7D-8F72-17BA80AAFE38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928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1F0CE-1D1E-4756-B9C0-FA53A2DD5ADD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58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EB65F-C8AD-4DCE-81B7-6BFFB286BBDE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434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511B4-5A1D-415F-80F7-084C451D734F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956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2AB4F-0D84-4E2B-A8A2-DE7D5A925925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910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8FBA8-2519-490F-A610-5D245F672ED5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244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C157B-632E-4EA2-9B96-EC7BEAB35E80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426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29E16-BBD2-4908-BE9A-4AA6E5375DAA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573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2E491-1174-4A7D-AC3B-38A7E2F33284}" type="datetime1">
              <a:rPr lang="en-US" smtClean="0"/>
              <a:t>3/21/2015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AF2CB-4693-4916-BD3C-C69FBB751103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0201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E1DBC-DC8A-42D3-A2CF-108DEF897A99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2988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0F5BD-AF8C-4CFD-899B-4915CC648590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1358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3C19B-9F97-411B-A5B5-5D672112A662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57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B1D4-A924-4802-9B0F-F09B255460C8}" type="datetime1">
              <a:rPr lang="en-US" smtClean="0"/>
              <a:t>3/21/2015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A5DC-81D2-496A-90F6-5B32B251D430}" type="datetime1">
              <a:rPr lang="en-US" smtClean="0"/>
              <a:t>3/21/2015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8C644-696D-42D7-BC32-371D23AB7665}" type="datetime1">
              <a:rPr lang="en-US" smtClean="0"/>
              <a:t>3/21/2015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257A-6D59-48A6-9F43-7E75C99E78F7}" type="datetime1">
              <a:rPr lang="en-US" smtClean="0"/>
              <a:t>3/21/2015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BA621-BA7C-4B2E-A9A4-A4ECCCDDAEFD}" type="datetime1">
              <a:rPr lang="en-US" smtClean="0"/>
              <a:t>3/21/2015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DA4E-5769-4696-B89D-88E2DB737AA9}" type="datetime1">
              <a:rPr lang="en-US" smtClean="0"/>
              <a:t>3/21/2015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EAD5-948B-4820-A398-B1E445C63EE0}" type="datetime1">
              <a:rPr lang="en-US" smtClean="0"/>
              <a:t>3/21/2015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7BBEB-B28B-4967-9B53-ECF7746416E9}" type="datetime1">
              <a:rPr lang="en-US" smtClean="0"/>
              <a:t>3/21/2015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Click to edit Master text styles</a:t>
            </a:r>
          </a:p>
          <a:p>
            <a:pPr lvl="1"/>
            <a:r>
              <a:rPr lang="it-IT" altLang="it-IT" smtClean="0"/>
              <a:t>Second level</a:t>
            </a:r>
          </a:p>
          <a:p>
            <a:pPr lvl="2"/>
            <a:r>
              <a:rPr lang="it-IT" altLang="it-IT" smtClean="0"/>
              <a:t>Third level</a:t>
            </a:r>
          </a:p>
          <a:p>
            <a:pPr lvl="3"/>
            <a:r>
              <a:rPr lang="it-IT" altLang="it-IT" smtClean="0"/>
              <a:t>Fourth level</a:t>
            </a:r>
          </a:p>
          <a:p>
            <a:pPr lvl="4"/>
            <a:r>
              <a:rPr lang="it-IT" altLang="it-IT" smtClean="0"/>
              <a:t>Fifth level</a:t>
            </a:r>
          </a:p>
        </p:txBody>
      </p:sp>
      <p:sp>
        <p:nvSpPr>
          <p:cNvPr id="1028" name="Text Box 7"/>
          <p:cNvSpPr txBox="1">
            <a:spLocks noChangeArrowheads="1"/>
          </p:cNvSpPr>
          <p:nvPr/>
        </p:nvSpPr>
        <p:spPr bwMode="auto">
          <a:xfrm>
            <a:off x="5432425" y="44450"/>
            <a:ext cx="3429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000" smtClean="0">
                <a:solidFill>
                  <a:srgbClr val="FFFFFF"/>
                </a:solidFill>
                <a:latin typeface="Arial" charset="0"/>
              </a:rPr>
              <a:t>Camil Demetrescu, Irene Finocchi, Giuseppe F.  Italiano</a:t>
            </a:r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381000" y="44450"/>
            <a:ext cx="274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000" b="1" smtClean="0">
                <a:solidFill>
                  <a:srgbClr val="FFFFFF"/>
                </a:solidFill>
                <a:latin typeface="Arial" charset="0"/>
              </a:rPr>
              <a:t>Algoritmi e strutture dati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200400" y="6543675"/>
            <a:ext cx="556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>
                <a:solidFill>
                  <a:srgbClr val="FFFFFF"/>
                </a:solidFill>
                <a:sym typeface="Symbol" pitchFamily="18" charset="2"/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  <a:sym typeface="Symbol" pitchFamily="18" charset="2"/>
              </a:rPr>
              <a:t> </a:t>
            </a:r>
            <a:r>
              <a:rPr lang="it-IT" altLang="it-IT">
                <a:solidFill>
                  <a:srgbClr val="FFFFFF"/>
                </a:solidFill>
                <a:sym typeface="Symbol" pitchFamily="18" charset="2"/>
              </a:rPr>
              <a:t>-</a:t>
            </a:r>
            <a:r>
              <a:rPr lang="it-IT" altLang="it-IT" sz="800">
                <a:solidFill>
                  <a:srgbClr val="FFFFFF"/>
                </a:solidFill>
                <a:sym typeface="Symbol" pitchFamily="18" charset="2"/>
              </a:rPr>
              <a:t> </a:t>
            </a:r>
            <a:r>
              <a:rPr lang="it-IT" altLang="it-IT">
                <a:solidFill>
                  <a:srgbClr val="FFFFFF"/>
                </a:solidFill>
                <a:sym typeface="Symbol" pitchFamily="18" charset="2"/>
              </a:rPr>
              <a:t>Hill Companies, srl</a:t>
            </a:r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0" y="327025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smtClean="0">
              <a:solidFill>
                <a:srgbClr val="FFFF00"/>
              </a:solidFill>
              <a:latin typeface="Times" charset="0"/>
              <a:sym typeface="Symbol" pitchFamily="18" charset="2"/>
            </a:endParaRP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0" y="64897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smtClean="0">
              <a:solidFill>
                <a:srgbClr val="FFFF00"/>
              </a:solidFill>
              <a:latin typeface="Times" charset="0"/>
              <a:sym typeface="Symbol" pitchFamily="18" charset="2"/>
            </a:endParaRPr>
          </a:p>
        </p:txBody>
      </p:sp>
      <p:sp>
        <p:nvSpPr>
          <p:cNvPr id="4302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Times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70D7A53-1F70-4E27-BB17-8218F4CB582A}" type="slidenum">
              <a:rPr lang="it-IT" altLang="it-IT">
                <a:solidFill>
                  <a:srgbClr val="FFFFFF"/>
                </a:solidFill>
                <a:sym typeface="Symbol" pitchFamily="18" charset="2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FFFFFF"/>
              </a:solidFill>
              <a:sym typeface="Symbol" pitchFamily="18" charset="2"/>
            </a:endParaRPr>
          </a:p>
        </p:txBody>
      </p:sp>
      <p:pic>
        <p:nvPicPr>
          <p:cNvPr id="1034" name="Picture 13" descr="McGraw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9663" y="6400800"/>
            <a:ext cx="414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338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.univaq.it/~proietti/index_persona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3366FF"/>
                </a:solidFill>
                <a:latin typeface="Comic Sans MS" pitchFamily="66" charset="0"/>
              </a:rPr>
              <a:t>Didattica e Fondamenti degli Algoritmi e della Calcolabilità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it-IT" sz="3100" dirty="0" smtClean="0">
                <a:solidFill>
                  <a:srgbClr val="3366FF"/>
                </a:solidFill>
                <a:latin typeface="Comic Sans MS" pitchFamily="66" charset="0"/>
              </a:rPr>
              <a:t>Seconda giornata</a:t>
            </a:r>
            <a:r>
              <a:rPr lang="it-IT" sz="3100" dirty="0">
                <a:solidFill>
                  <a:srgbClr val="3366FF"/>
                </a:solidFill>
                <a:latin typeface="Comic Sans MS" pitchFamily="66" charset="0"/>
              </a:rPr>
              <a:t>: </a:t>
            </a:r>
            <a:r>
              <a:rPr lang="it-IT" sz="3100" dirty="0" smtClean="0">
                <a:solidFill>
                  <a:srgbClr val="3366FF"/>
                </a:solidFill>
                <a:latin typeface="Comic Sans MS" pitchFamily="66" charset="0"/>
              </a:rPr>
              <a:t>modelli di calcolo, </a:t>
            </a:r>
            <a:r>
              <a:rPr lang="it-IT" sz="3100" dirty="0" smtClean="0">
                <a:solidFill>
                  <a:srgbClr val="3366FF"/>
                </a:solidFill>
                <a:latin typeface="Comic Sans MS" pitchFamily="66" charset="0"/>
              </a:rPr>
              <a:t>complessità </a:t>
            </a:r>
            <a:r>
              <a:rPr lang="it-IT" sz="3100" dirty="0">
                <a:solidFill>
                  <a:srgbClr val="3366FF"/>
                </a:solidFill>
                <a:latin typeface="Comic Sans MS" pitchFamily="66" charset="0"/>
              </a:rPr>
              <a:t>computazionale </a:t>
            </a:r>
            <a:r>
              <a:rPr lang="it-IT" sz="3100" dirty="0" smtClean="0">
                <a:solidFill>
                  <a:srgbClr val="3366FF"/>
                </a:solidFill>
                <a:latin typeface="Comic Sans MS" pitchFamily="66" charset="0"/>
              </a:rPr>
              <a:t>e analisi </a:t>
            </a:r>
            <a:r>
              <a:rPr lang="it-IT" sz="3100" dirty="0" smtClean="0">
                <a:solidFill>
                  <a:srgbClr val="3366FF"/>
                </a:solidFill>
                <a:latin typeface="Comic Sans MS" pitchFamily="66" charset="0"/>
              </a:rPr>
              <a:t>asintotica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3886200"/>
            <a:ext cx="7704856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Guido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Proietti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Email: guido.proietti@univaq.it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URL: </a:t>
            </a:r>
            <a:r>
              <a:rPr lang="en-US" sz="2600" dirty="0">
                <a:solidFill>
                  <a:schemeClr val="tx1"/>
                </a:solidFill>
                <a:latin typeface="Comic Sans MS" pitchFamily="66" charset="0"/>
                <a:hlinkClick r:id="rId2"/>
              </a:rPr>
              <a:t>www.di.univaq.it/~proietti/index_personal </a:t>
            </a:r>
            <a:endParaRPr lang="en-US" sz="2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84068" y="24875"/>
            <a:ext cx="7772400" cy="1470025"/>
          </a:xfrm>
        </p:spPr>
        <p:txBody>
          <a:bodyPr/>
          <a:lstStyle/>
          <a:p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M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odelli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di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calcolo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pic>
        <p:nvPicPr>
          <p:cNvPr id="5" name="Picture 4" descr="http://1.bp.blogspot.com/_ISw2J9GiM-w/TLebeCHnE0I/AAAAAAAAAt4/pv_tSvo_wdo/s1600/Immagine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823" y="3863181"/>
            <a:ext cx="2376501" cy="1800200"/>
          </a:xfrm>
          <a:prstGeom prst="rect">
            <a:avLst/>
          </a:prstGeom>
          <a:noFill/>
        </p:spPr>
      </p:pic>
      <p:pic>
        <p:nvPicPr>
          <p:cNvPr id="10244" name="Picture 4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8830" y="4244172"/>
            <a:ext cx="2184268" cy="1342312"/>
          </a:xfrm>
          <a:prstGeom prst="rect">
            <a:avLst/>
          </a:prstGeom>
          <a:noFill/>
        </p:spPr>
      </p:pic>
      <p:sp>
        <p:nvSpPr>
          <p:cNvPr id="6" name="Segnaposto contenuto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>
                <a:solidFill>
                  <a:schemeClr val="tx1"/>
                </a:solidFill>
              </a:rPr>
              <a:t>Innanzitutto, per parlare di complessità computazionale, dobbiamo parlare di </a:t>
            </a:r>
            <a:r>
              <a:rPr lang="it-IT" b="1" dirty="0" smtClean="0">
                <a:solidFill>
                  <a:schemeClr val="tx1"/>
                </a:solidFill>
              </a:rPr>
              <a:t>modello di calcolo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3" name="AutoShape 2" descr="data:image/jpeg;base64,/9j/4AAQSkZJRgABAQAAAQABAAD/2wCEAAkGBhQSERUUExQVFRUWGBgWFxgWGB0aGBcXFhgXGR0YGhgYHiYeFxsjGhgYHzIgIycqLCwsFx8xNTAqNSYrLCkBCQoKDgwOGg8PGiwkHyQ0LiwsLCwsKSwsLSwsLCwsLCwsLCwyLCwtLCwsLCwsLCwsLCwsLCwsLCwsLCwsLCwsLP/AABEIAOEA4QMBIgACEQEDEQH/xAAbAAABBQEBAAAAAAAAAAAAAAAAAgMEBQcGAf/EAEwQAAIBAgQCBgUIBggEBgMAAAECEQADBBIhMQVBEyJRYXGRBlKBktEHFCMyQqGxwUNigtLh8BVTcqKywuLxM4PT4xZEVGOTozRkc//EABoBAAIDAQEAAAAAAAAAAAAAAAABAgQFBgP/xAAzEQACAAQFAgMIAgIDAQAAAAAAAQIDERITFCExUQRhQZGhBRUiMlKxwfBxgQbRFjNiI//aAAwDAQACEQMRAD8A0SiiigBD3QNzSfnK9opGa3JzE5pMR2ADSomPxNoABJzZlAHt7vZ/IrKj62OGNpJUqWFKTRZ0VGOOXsbyrz+kV7G901fx5f1LzPGyLglUUwuKB2DeQ+NK6f8AUc+Cz+Box5f1LzCyLgdopAZv6u57v8aM59R/L+NPGl/UvMLYuBdFNhz6lz3f416WPqP5fxoxpf1LzC2LgXRSQW9R/d/jXoDeo/lH4mjGl/UvMLYuD2ivejb1G+740hsw+w/u0Y0v6l5ha+BVFC23P6N/IfGgq39W/kPjRjS/qXmFr4CikFj6j+X8aVDeo/kPjSx5X1LzCyLg9opGc+q3kPjSob1G+740Y8v6l5hZFwe0UjOfVb7vjSwp9U/3fyNGPL+peYWxcCS4HMedC3AdiD4GqYoGLBtGzMp0GmpJ156z5CnbbKHBB2KqB3GB+EVQXtBuOlun8ljA03LaiiitUqhRRRQAUUUUAU2Mb6Q7aN2bwg08zVdjLjMEUFVJuqQQo0ObSQIka7TU/FmLr+P4qsn+e2oVtQbluds48d9B4aTWDFrMa7v7l5fKS/8Aw/c/r/7n+qk/+HLn/qP7n+urccQt5+j6S3n2yZ1zz2ZZme6KMTj7duOkuW0nbO6rPhmImtXKSvp+5VxYuSpX0euj/wAx/wDX/qpz+g7v/qP/AK/9VW9y6qjMxAXtJAHmdKLV1WEqQwOxUgg+BGhoykrj7hixclbb4XdH6cf/AB/6qDwq6f0/9z/VU+xjLbzkdHjfKwaPHKTFDYtA2Qugc7KWGY+CzJp5WXx6sMSIrW4NdP8A5g+5/qpX9EXYj5wfcHxqwxGMS3Bd0QHbOwWfDMRNLN0BcxIyxOaREds7R30ZWVx9xYkRATht0fpz7g+NK/o65/XH3f41MsYhXEoyuNpUhhPZI0ot4hWJCspI3AYEjxA1Htp5eXx6sMSIhDhtz+vY/sj40l+FXD+nfyH51Nu4xFYKzorHZWYAnwBMn2Uq9fVBLsqjaWIAnsk0stL49WGJERLPD7i/p38hSvmT/wBc3kKlo4IBBBB1BGoI7QedKp5eXx6sMSIrbnCWP6Zx4AV6nC3H6d/IVY0UsrK49WPEiK1uDk/pX8hXi8GI/St5CrOillZXHqwxYuSqPBDM9K3kKU3DXGounTXVRyHjVnSXGh8D+FRfSSqberHixcnNYO5K5mMuXZvYVAnTvPnTlq51lidXT/FFNLbA27PzWi0esvbnQ+3PWItGi74HT17RRXTGaFFFFABRRRQBR47S6/eR94X8tK5X05xj2sIz22KOly3lYHrAklSQfAke2urxo+ladt/DQVVcQwtu61tLqh7bXFzK2x0bTyJPsnlWFcoZ+v1fku7wf0Y9auqtoQo6QOTmhs2UoADmmBlYSPtSSZink4m19rl3EN0txrZAd5JzLly5Y0BgRr1dWnWtC4d8nPDbl7KmLa6ok9Ct22dOwlRmKju9pqVx/wBBOHviP/yFwztE2ka2Ax2BCOOqTptod4rql1UFU6bFPDi2oZmeM3LgS1cYtZtNmW0ZyLmIJGmuUagayASFiaU3G3tdLasvktXSQyoDDqrlgeuSw6py9pUBW51qHGvQLh1uxbVnGGKyFu5lDvO+cuPpPy5RT3DfQHAJhbkv0qXQC15nXQIZBRlhUAbX8ZpZmC2lO4rHuZSOKHD9Hdw5Fu4qCWUGQ4Zwc2YlWzKVmAFOmkg0lcQCru4D3S6tL5i7Ah8xzAgb5SSetMQRBrUPRv5P8D0nSrf+d5Dopa2yKeWZUEMfHTuqCfk+4fdxBS1i4EmbCOhI7VVvrADXTUjtEVLNwXVp9gw4tqHB3OMNirgbEO1yLZQM41UrbgQFO+cTPMnMeyo9zjF1rXQFiLQ64tj6ocgCQPvjYEkxJrTfSb0M4cbijp0wbhVXKpQBlAABZG2bLpmkTzmnuJ/J/wAPtYVUe4LLBiRiGZekZiNiSIdYH1AIESIMkxXVQWpU2HhxV23M4vcbbD3LowrLbS7KHowwDKwXQdIcwg5oY6jM2sGm7eO6EWrlrKt1c5LKGDKQ4ZW16uqysDQrIIrSOB/J7gUsvdu3VxKsjKbpKi2i8ykEhGGnWJJEaRNReAfJ5grl0sMX86RCD0YyezpCurjTsUGPZU81L1039RYbptscB8+6Xpbt7LcutlcFwTLdICQANIyaQdAogUuzxc3rllcQ/SW7RVIuBiqJJkHIc7CCJYdYgAcq7zHfJ9gbmJK2sWLRZjNhDbYhuapJlNZ6sGOUVL9IfQbhyrbXplwjquUHOkusky6v9cyT19DrvsKWbl/Dpt+6BhxbUIPyRY9z84tx1FFpguwDHpFJjkWyqTA1Kzpz0fMez76pvRX0Ws4K2RaJc3IZ7jEEvAMRl0CiTAHad6vKpzGo4nEgWg0WbsFeZn9UedPUV529x1GM7+qPOjO/qjzp+ii3uFRjO/qjzpFx7kGEU6H7UT3baeNSqKTh7hU5O24kQHH9vJPYIyaRHb5Clpo6/wBtP8Y+NJJGg8B+FLVuun9tfZ1x8K5xPU0vA6iiiiumMwKKKKACiiigCmxq/SP4H/CK5P09cDCMTP10AiPrMrgTPKCZ5xtXXYvW4Z7fugVT8T4bavlLV4Tba4CwJKjRG1kEERvvyrBf/d/f5NCW7UmZXiMWbSo9o5HtwQw3BDaGdjpptFO9LmRi/WZyGLNqSTJYkntn/atI4P6EYBLquHe7BlBdIySNvsAXCOU6dx0rzH/J3g+lJ6S5bVjmNtIyiZOjZSba93LlAiL9qtrVeZsr2nKxXE4XquDN8JjWuFWuu1zKDbBYlsqrIVRrsJ2pq3jH61nO3R6XOjnq54jNHbtWrcY9AMG4QrNiFCjooIYAadUg5jH2hqec0u36B4I4fIJ0Oc3swFwMBBliICx9giO6dalZ8TVV5nmvaUnDgVr0euhleMx5t3JssbYufRtklcyMolYk6T8aTiLoVFK9VklgRoQRBUg9oNanwb0IwSFwSb7MpU9JyQ7lVAETp1xroII5sYT5PsGt4E3HuBTpbcjKSDsxCjPry5852pWqidV5k/ecmsz4Xrtp9zN7WJzq7OS7uAxZtSWJBJJ7xP3UnA48u69IxdbRyKHlgqAzlA7O7uFabxT5PcI10t0j2QxLMiFcuupKyD0YnxHYBUnifoHg3tpANoW1Ch0I1WdM8g59STO8nflTs+bVeY17Uk1l/C9O32Ml+eMCbQYi25Fxl5MySFJ8J9sCdhTuK4i1oi5aZrbBQuZDlbVQrD26/jvWr4T0EwfQNaAL5mBa5m+kDJMQwEJAY9WIhtQZpvgvoNhLT5pN5oMC4QQFIIJCgAHQxJnfSOZZqtV5kH7TkuCZDa9Xx9zLmyi2BAkMToNYgfant5bzrNe4XHG5nuXWNx3VpdusxaIUzIjaJ5a6GtJX5NsGLmr3Cs/8IuMuuylozFY0iZjmakcZ9BcJcuZzntM24tQA0Aa5MpAMAaiB261FwUhdWvM9feshzYWoXtxqN/JvfZsEdD1b1wDYALoYG8ak6aRXUS3Z94/dpjg/D7ViytuyIQTGskknUk82J3qbVuGH4Vqc1PmXzIol4tjUt2HzHwrws/JfNh+S09RUre55VIxe76q98v8AhCV4Xu+qnvn9ypVFFvcKkQve5Lb9rn8kNIa/fH6NT4XB/mUfl41OopOHuwqcpmBggPH66qp30+qzTtvpTtu2ekWfWTzkSfvpu6MoJJJgCOcctKfI+lnsZR/fWuc8TSWx0dFFFdMZgUUUUAFFFFAFJjG+kY66H8FWuf8ASpwqIW+r84szP7e/dXQYozcfsn8ABUF8jXbYuBcpZ8waCuUWnLTOkZd55TXPRKs5rl/k0IXbDUfxeMT5sJiFViZiNpnzH+1L4DjAcKrTJZFknVi0CZnWZ9tVPDeM8Le6tpL+Y5oRXZzazAiApcQ2o0BJ7uVTOOcf4favMl69kuEg3AhfeB/xMmgMR+tt3VYXRRJbqp5PqIST6N4pTeuayEukAb5RlWQo2Amduc0xjr6nEqm2ZWaO3KRBI2kSfypzinFMDh7Vp3uLbQr9CbRJZkOpyhJLJrJmRJ7a9wfEcA+GuXluIbUjpXYkMGEQGJh1YaQBH6u9SfQxPSv7QMxDUR6TYpcocHKQbKhgYIJdVOo7RI7xVu6p0IWB9Y8uVU3o/wAYwOIu/Q3TcuKDAuZgQuxKq4AOmhMTG+lMWvSPhrXBYGIkTlClm6ImYyhyIInSM0ctaS6OKm6FmISf6LYxWsBycxZHBYmSSCQJJ3jbyrzhOLHzm4kmE6MheQJnMQNt4nx76b43xnA2LpW9f6K4wAYIWmOWYICFMbEwY9lPY7ieCsYe3ca4iWjLWmUkliRJKFZZidyde+pZOLXVA+oh/fA84tiV+cWxJAd30BgNAkZgNwCdjzNP+k94DDkpIdbZKlfrdIPq5Y1LHaOe1R+HcXwNyzdvJdRrYAF53JkDkHDQVGuggCTprTHAvSLA4i8EtXXe6JyLdzzpMlM4EmPbHtoXRxaVa/1/AsxD++JdYW+DaMQcxRgd503k6/7VB9GcWrF3nNNy6NTJgEgDXkOXdVbiPSrhoum0b4HW6wBYWc0wczAZd99cvbzqVx7jmCw1xRdu9HcKgAW8xbJyzKgIy9k+ylk4uVoGYhoWOCLFrmWIzLOsa5RP2WnTL2VIy3e1efPy/R0jhGIsvaD2GDW2khgZk85J1zTvOtTa0ZUuyBQtnjFFc6oiZL3ann/26Mt7tTz/AO3UuivS3uRqQ8l7tTz/AO3XmS/2p5/9uptFFvcKkLJf9a35n9yjJf7bfmf3JqbRSs7vzCpzJkzKxAMjP0m0xByLHkaVbfr29N8vnmXSlraAYgE66feR/PspqxvbntHhKsB+X31zj+Y0VsdNRRRXTGaFFFFABRRRQBRY0/SP3FfwWuH+UwxhCP8A9i35ZLgPsIiu6xX/ABH8f8q1W4oWzcTpQpQsQwYSpDIQQRzkaRzMVz1yhn1fP5LzVYKdjHL94GwqxqueTC7NlI1jMSCDuYHKNaVgL30dyZJuKoBgHrBwxzFpI+1qsMTuSJFa3w/0RwFu8Lgw7qAZQ3HLIpnQ9GWMawRI07BT/F/RTA3rxuPZdmJlzaZlVjzLBWGY9pAk85rRznT23YkNK8mS+mjpT+zHOEYgrdVzJCOCJgjLmJOUNpE5uUTNMO5z5QSAdYB0JE5ZA0JAzR7a3TjHo/g79u2rWcwQRbFolGRPVkFYX9U86MJ6PYIYZrAsgW2ILq8ly3Ji0liw5EHTlFTzMi5w3w1pyPLRXNmJ8WxGbKdurbQ7DVVCmMsaR26kbzrTl66OgCRszsdFjKyqN4zctpgcgDNbJwL0YweHcslpg5BE3SXOUjrBSxIAI35kbzUSz6GcPW8HFm5AIIDMxsg7g5SdhpoeqNNKjmpFE74de6IZWKiXBkuAvkLc6QMzujKS0FhcldWzgkERuIbaDGhRgbzC6pbMVRgVHIDOC+QEZfrTPLNvW0cd9GMHiLue5adrhjM1pmWY2z5WAYxA7dqd4h6PYK7Yt2zZBRP+ELcq6TvBUhhJ3k6nfWm+ok1iV8Om+q0G+mi17mIYu5N3SQrMTExoWJUHL1dCdOU7U9xG+zLbChsyIqDLElgWjLlE7GNZO+sVtPC/R7BW7Fy0toBXAF0XJZ37MxYktB2g6HbWmuBejGDw97PatMtzUI1xmaJBnJmY5TEjtprqJLcPxw67arUMtEmnwY7bvDoCkbsrgwuXKEYHWMw0OwOWBrqAaTwq6ULFwxlHTWJhreVNHB0AKQdwsZY0rXcR6IcPN7pDYJ1zHKW6EntKAwRz0EHvqTx/0aweJcNctMzgATaYoSvIMVZQQBtOoG1RzUhQt3w6b6oWVio1XcpfkmZ2w+Ik69PuddehtT+VduUfkw8v401wrB2rVpbdlAiLoFAiDuZnWSTJJ3mamVbgtihUULqv5LMKtSh4I4t3PWX3f40C3c9Ye7/GpFFStJVI/R3PXHu/xrzornrr7v8AGpNFFqCpH6O566+7/GvOjueuvun41JoosX62FTnXYgnMAIJ2dn0zb9YDLz0E8t6bs2pI7FuRr2l18t6duWwpaOznrzNAfrEd9tteZDAflXOROsWpoQ7HQ0UUV0pnBRRRQAUUUUAUmLEXHHeD7CB5amqfiN0L0ZbbpVGvLqtr5irfGj6S53/mFj8KrbuLt2ntteKpblsxf6sBGZgZ36vLczAE1zM2DEmODlv7mhC6Q17FziMSOi8AfvGg8Z85r3AXh0cAbgDwIiQR2jURyrl+G/KBw43lUW7lsEwlx1+jBJgQCx6PXnlETyqTxr04wFq+UdWuMDFxrayoI5NDAORsRB7O6vD/AI1Ntpdr/D2PDGRe8PxK5yR2yOUjaQezlIpL3V6YDnB+8iB3Exp2war+L+mmAt27TM/SZ1zW1tAl8u06QUGkQSNREaGlYP0twDYV7ocC0rAOrKc+dtgVMszHkddt9DA/8ajubv0ppp4ixlwWfE765ROv1RpuYI/LXuANOvfXJrEDUnlBHb+dUvAPTDA37hFpitwKx+lBUlV1OUuToAJIB2Enaodn094abwQEgSIdkYWZnQiTAE/ayjt76h/xmdalfr46Pb9/gMVHQ8OugJtGkEHQgnkQRNIwl9ekaORB8t49unjVbx70vwNi6bd5mNwQGFtXJGxhykDaNNSKc4l6VYC3YtXGuKbbA9ELYJYxocqrBWDoZjXQ9lN/41MbipHv8uj58f1jxlwTsTfXpF7ST940+/Txp3iF5cnbpAG8nsAGvsqu4X6S4G5Yu3UuKLax03SSGE/Vzh5JnlvOw10pvgPpTgb93JZcm5rlFwOCQBrkz93Ia0L/ABuZWGse3zaP0/UGMuC5t4hej5QYM8oFR+F4gCfF+7RiYOvIiD3iqS96ccM6UoXnXVgrGzMwSSOqRO5gjvqZ6RelOCw7qL7S5AMWwzMFbUFikQp5Se8Chf41No1fr4aPb9/kWMi2whJLkEDUDUE7KOwjt/mKkFG9Ye6f36j8H4hZvWlewytbOggRBG4IOoYHcGp1dJ0vTZeTDKb2PKKKrqMdG/rL7p/fo6N/XX3T+/T9FWbV+tkakfornrr7h/6lHRXPXX3G/wCpT9e0rF+thUj9Fc9dfcP/AFKDaucnX3D/ANSpFFOxfrYVOejra5dJ2Z2kT/7hMbcu3nSWWWJ//mB3NmmfHUU8bXWOnrT7SQB4b0hxtHrp92X8q5uZ8xoQbHQUUUV0xnBRRRQAUUUUAUOMP0zeP3ZRFcV8pizglMTF5D7MjyfZpPZXaY1/p27NvJRVbxDiNvDm3dumLYZgxInTo2lY5lhKxzmK56CJw9TX/wBfkvtVgp2MivXy1hE1OXPGu5uFdAO2R7Se6lYRmtpctlSCw6NgZUqyOCQR2gqRB2mu14b6VYC1iBdHDhaWZW6CCya6uLf1V/ZMip/pPx/h7YgkYNMW6jr3BAXqxpP6SBzIgbeHVrr4a1oeOSn1UNrq9TO+E3OivJcKnRluAfVLprqpI2IBAaCPGo/QEnNlJUEIWg5Q7glVn1iAxA7jWqcZ9KOHYnDLcu2ekuKSiWtFuodCQHUjKkR1hp3TpRwT0n4f0FzD3cOuHthSzW3hxciJ13a5MGDrsQdNFnoaJeJHKTqOK10WhmnE3a6RCsxyqIEsYtJBaBsAo22AFe3b46FVOkM7yfqlWVR2fq7zzHt0H0f9LOH2LvUwZw63Or0pIbqk/amSqTuASBUTFcX4ZaxJe1gelCtOdWi1mk9ZbTHIddjAnl21L3hDVuhLIT6qGx13OI4e5RbisDmZGtmdGViyk5g2s6HsOo1pvBnLdDwdGV+yQrCYJEHWRzE71pHpXxXht5rd3oGxN24ob6N2tnLqALpU6toRlIJgHlEqxPpBwu/gwLtjL0Ry27C9W4s6/RshEKQNWkbGeUi66DRU2IZOdS610emxmuJBa4WCnLmJMDRQzHLmIEb6Dv2qRjr7P0WVXLJbS2Av1iyZ4y5BP1TGstAMmtF9GfSDhwt3bDWPm6MpZxebpBdAGzOSSxA2U+zWoPBPSHhuHv50wl22CcovO2fINpCMxNsQdcusUn18DT032JZKfVqx6bnEW7w+bMnrOjgyMuVbbqdImdRqDEAyNZpWGxZW7mKMv0YTKxJbK1gIGm4DoywwEQAQFjSOz4xj+GLimKYI3srS7I+WyWB1PRzkcTziCRzqZ6Ucb4ZiEtXWstfusICoxtXFUEjLcZSIAMwuvdprTz8FydNtxZKe6fC9dtB35JAxw+IgiOmEEzuLVudj/Z79PPucj+svk371UfoTxrD3bRtWLZs9FvbOujE9fN9uTMk6zvuJ6SqkUSmNxLxPOOCKVFZGqNEfo39ZfYD+bV50Nz1x7p/eqTRUbURqROhu+uvusfxevTaueuvut+9UqKIotQVIhsXP6xfdP71JOGu/1g90/k9TaKLUFSgRCGcEpI9TPvOp+kdo8BoKHGunrj8V+FLvLFx/bPmaaZ9T/bj7x/Gucm/My/BsdDRRRXSmeFFFFABRRRQBz/EH+mP9oeWUD8a5b09wzXMKERS7C6jwok5URyxA5wNa6rHx0reK/gDVdiMaLTpdIJAuWxCxJJRgAJ26wieVc3Wk+r5/JpQNqFNGXSbiLbQZmYkKq6szPAiPZ7KfXCPhma1cXLcQFGXxESCNwZkHY1rKXntHpms2AGnN0axcgb9c/WIHaBNOY1Bik6RbVi4qAMpv2yxIMbDQqPv12rQxJVvzehqQ+1I1NUbg0pTcx8cLuKoxBQi1cJRX5Fl/CZIB2JVo2r27g7mIcsiFyk3Xy65VGhOpn8zrvBrZLXEBfQ20tKSOo6OJRSI6vYw2jbTeDpTOB4jbs/RdClu5qwS0IVxtmBjSDAM9o3mpYkq75iHvOZhOGzVuvrXYyG4rXQttBmYyqBdSxc7Dz5e2vQCgZGGVh1WDCCpU6g9hERWu2LiWLme5ZsWs8DpLawQWOgcxPWJAntIEa0vG4RXcXWwtlwDEsgN3q9kiJHYfOlfKtrce/veLFcWHpTnxMfwdp7LqzoVLfSJIjPbacraa69u+3bTYwTkG7l+jUi2zxoHYEhZ8B5kdoracZbTFJ1bVq+igsDcErpp1dCe6fxpWHu28nQ27SAxBtQAq5u0ARB3Gmu9ScUur+I8V7VjUuGGzVPkxm9h7mIcLbQuwAbKokhbaiWj2e0mBJ0rxr0oFAnrHLGpJeAFA56gaRMmthwbWsMSvQ27TtsLSgdIROggDUamDtvNKK2rT9Ncs2reYZulAEqI3Y5QQP1gezxpXytPi3PT3tGoo3h6Naa/tTHUw74fPZuLldRkdTyMg+BGmh2MzXiI6dG5thUaTbfLHS5XJJJ+0QeqP1QI01rZsZg7d76RsNbuqsDM6guBvoGX2wSKcvm1fXIES8omQwGQZNxqDqDpAGndTul6u4gvasX/zWHtvr2p/X9nDfJhbLYnEPlBXowpMSAzXAwAJ2MAnwrRui8PIfCmeHhFTKiLbCmCigAA6HSNDIgzUmauS1DaqamL1k9z50UylKjfQj+QPhR0A7B5D4U5NE1O1FQR0I7F91fhXnzcdg90fCnJomnahjfzYfyB8KScGvfT1BpWoRQqetcEgwTtbRNyRqUUFjpz8aQRqP7X5inbzDpHGm5nXsY9m1J3bwYjyaK5ybVxOpowbF/RRRXSmcFFFFABRRRQBz/EtLrD2+QB/zVVcbssVQW1Lt01tso3IAcmO/XQVb8Rt/SsT2HyMfAVX47iCWDau3GCIL1sOzbBclxvYeoAO/TWRXNtXT2u/5NFOkCfYk3eLi5a6NOs5BAQDr5mGXUbqBOuaAKl4DFCza6K5COFCxuGiB1DHWHhr3Vzdv5XbRuCbF1bJOXpSRsN2K9gkEgGQDTnGPlUt27rJYtG+Lf17gaEmQOqQDIkgZjAnQTWjk4afNqU31UNK+BecOuGyzNcGTpHa4k9hiA/JW0nLO3tAYZ898XwM1pFNtmE6szBpEDrKuUAkaCfGK7F/KrhxatG0j3btz9CsZkIOWHInUkaAAkjXYiVYH5UsM1i5cuK1t7cDopBZ80x0e06gzMZYk6UZGCvzaDzS/sseK4npwqWYd5tmFIhVtsGJZhosgFRO5MdpE5+OILQ1kgzkAl59XJ9ae6K53hHypWblzJetthwQWV3YFdBm62gIJAMESDoNyKjH5XrWefm93oZjpJGaOZyeGuXNNLJqnzegs3DTsdNwLGdDZ6O9COqagkRqZkNswg7jY6UxgsWVvNcYFUuFejY6BsqwZn6snaYzDUVU8b+VCzbudHYtnE5QGZlMINAdDBJIkSYABMb17ivlUwwsK6qz3HJHQSMykblzqAu0HXNOg3hvo1qrv4HmlV+pZcRxee8roCyWizXSuoXOuUbbkbkDUDU07xjiHSWlt2Sr3WQrbAysCYJlgdMo1JLabDsqp4b8qWGa3cN1WsNbEi3oTckxFuIls2hUxG+0kN8H+U/D3LwR7LYcPtcYrlJ5ZyIgHbNqJ8aWSVU7v5Hm4dPQ6TCcVtiyczhYyhg31lI0KkfWmeXPvpngWMKZluDI83GCtAPRuxKnsJyxPOZnWubv/KzhxdOWxcdFMdKMskdqqdY7ASCR41L458peEtlVVTiSVDHJGVQwkAlvtRErGnONqMnp82wZqHX1Ok4U+bpGB6pbqnQhgqqpIkHTNI00OUGp2vafJf3aq/Rr0jtY2z0loMADkZWEFGABy6aEQRBHI+yrar8uWoIFCeUUVzqJCnt+5f3a8K958l/dpcUVO1CqNGxPM/d8K8GGHafu+FPUUWoKjPzUdp+74Ug4EdrDwNSaKVkPAVZQSczAsWgnUrbB3PO2iltuc9te29/2j9zGkk9a4cyt9b6sadfuNeO8EHvP57VzkyJuOrNCBfCdDRQaK6YzgooooAKKKKAKPiR67T3+QjSuY9O+HvewJt21L3C9pgq7kILjNA7ewbnQDWum4oZcnsn+7AqFj8VkVHgmHQQNzJERPeAO4Emuacds5xcP8l+lZdDG7Ba6EsIuZyxyqF65Z8qwecaDTlJNO3cO+Ea5YugI8dGwaNgQQyHQEHKIbaCfZtlq7iAxulbMNOirDHuNyZPLWINKxJe8QyrbyrqOkth2331PV15Crb9rdHa3f6GW+j0oYmnD72GNq9cQotwi5aLjRgpGh2ImAYMEqwI0NIHD7jq2IVCbKGHcAZVZzt4bTGgkTW5XsS95MgVM09fOudJEEQp3JBnXbvow+KdFNtlSdQuVcqd4K7Rry32qXvXpLqX+FdnwD6TWpiLYW7jHW3ZTpHCKAqc0tD6xkxJjfmSANwKbOM+i6P8AXLAR18+ULlj2bRM1t2CsNhyZSyFfU9FbCN3Ewet4H/do4J+k+cC1hw079GM58bu8xzioe9+ktTu9COSdEqmNLh7mDZ7N5clzIUZW9VwCGEHXTxEyCNKbTA3LQTEMpW1cb6Nz9VjbO09/LtAMbVtuPtHExFqyyqJ+mt5z3xOi07fxDXbfRhLebQMHXNbjlCneddDtHOpP2r0icSv27Mk+kbb7mHtgbuIN2/bTMlo57pQaJnY6DfaSY3CiToDQUfFG3ZtKLlzLkRViSJZpJJjmddtBW34O69hejZbc65ejXIubmCBpEaz3eFNYTCth2Nw27AV9W6K2EaBPMHreB3pe9uk+H4t+wsm1TsYmMTlttbbQ5gWDCHVlDLlI3Gp2iZAp75ldwdzLeXo3ZS6hhoVuqdttRmMjkywdq2S9gHa504t4aQRBa1NznH0m8942p7GI2JhQlogHXpkFzrDcAHQARE86XvbpLW79uwsk6NcnO/JLhCMNdciFuXQUJUdYJbVSwJG2aR2dWu3Njv8AuX4U3g7pjK2UFYHV0UiNCBy56d1SM1acmOXOlqZBqme8KcCt4G+g7/uX92knC958l/dp6aJr2sQ7mMfMh2t93wrz5iPWb7vhUjNRNKyEdzIp4ePWfzHwrz+jB67+Y+FS8w7aMw7aMOHgVzKJVMklmbl1iD7BAHIAd+k0zP1e4t7Y0pwP1iBvpAIIMSeRE7GmyYHb1z5ST+Q865qNtxamjDsdIaKDRXUGaFFFFABTdzEKu5FF67lEn+TVXeEz1tT31Q6vq8Gih3PaVKv1YxxG6C0jYzy+NU/Gbh+boQJIayY8CTHiQI9oqZj26qidZjt7J0qDxTWwVXfOgGvMZorDfxRVfiXkqKhaDj6m2AJJ1heeaIiORpeE4yFUgmDsdfjuKpVS6Tr56U8LFz1Z8CPzrOfs+XSlRaFjg+KhWYnQMZXlsANfKfCK9fiwL5vsjc957O3aT4ioQsnn5TSxbHb9/wDGKH0MutRUROxvFgwAXU6DuAH8x7a9/ppcn5c57I7arktA6Qw8qBhxP1WnuIqHu+XSlR0RPwHFQghiA2o8/GkWOKgOWOgaAP2ec7azp4VEayPUJr3odPq+yak+hltvXcKEzEcWDMGB+qZJ7ZER465v2e+nMXxcMmUEEkQOwTzMchvVeEU8vZNCYedkI9ulGQl6Ou3qFEWNvjS5PxHPy3pvCcTyyG0Mk69h1jviY8ai9D+ofHT/AHr3oP8A2zHcRS93y6NVFRFpgcSrF2YkA5QsFhOUGW031MDwPbUvPbPNvefn7aqbSiNQf59tSFAHbW3089yJSlQpNLlHm5abrVkvJb7X9658a9HRdre8/wAah3MsczXikcp9sV65yL6YfIWEuWTs1vtbzf7taS3Rc8/m/wAaik0kxRnIvph8gwlyyR0Vk+sfa/xofoQNm07A9R83fSHPaZHhQ+tj4XkNSly/MhYRkLvGaYklyzEiTpLEnSSKGfq/tfEe2mMMcjXBOwA27CdfaNa8N3btzNHkx/GqLddWWLaHULxJD63jlMVKrmrDBtYBnuq8wN7Mmu40P5H2iPvrb6Tq3NicMf8ARQmylCqok0UUVongRMQc2x0HZ2+zs286Zeyf5+BFJvsZOx1MSs89tNaYD9yT3Fl/M1zU+scbbNCBUhVCJiOBsxJz3BJJgZSNeQlZimBwBtDnZwpnKfqzqJhQCYk71ZdK3qEjuafxia9+cf2h7D/lNeNj5PS4iPYuD7Jj2j8RQ1lx9ho7Y0/CrC3iT/WHwLH8xT6XWPOfaPyNGF3FUpnLDXIfbSc3ah901edfkNO4mgYi4PW82/2qWD3I3lJmG2VvI/lXhYTs/ut8KuXx7858/jXn9Ie32N+VGD39B3Mp3ujtPlQpEaf4aureMB/3b8CKda/4+9Twe/oK7sUKEHn5KfypeU9n3N+Yq9t3hEQfv/EGlG6v6wPczCjA03FcUQU9n90/CvTaPYfGDV4txuTv70/CnGuXI/4j+0mPuMipZd8heU1myTybyNLOHPY3kasDeedWPsY/gYppsSy+sPadPypuXTSoVIxwbR9V/YD8KQMI3Y3umrBMce0+OY03exFw8yf2/wCfKnhqgqsjjCEDZh+yfxo+Yt6rH9g08mOf9c+fxpYxbkfbH7X5NQoEFWRjgj6je1TTTYI+qfdNTPnT9re1h8aZuYtu8/8AME/eai4ENVK65wmWzZbikDLInUTMEEEEDedxNNtwaR+l3OsxvvyqzfFvES4/5gpo4m4dAbseKkfwqFiXiTUTG7eEhQMpEADny03qTgZR+5tD48j5yP2qRnfmH9sUp5IIKtrpq2kEgeW9ekusEaiRCLVUZbUV7lFFdLQzyBdwpJJyg68oGntNMNg2P2D5gfg1WtFUYuhgidas9lOaKgYFuxvaVP50tsAxGij7h/mq0opLoJfL9B48RV/NLnqg+0fvUl8M/O2T4Mh/xHWraijIwcv0DHfBV9CfUce7/lenuhcfVz+1h8anUUZGDl+gY7IX0v6x9yP8QNeC1c7B7QnxqdRUslByxYz4RCFp/UU+0D/NSGsMd7fk4/MmrCijJQcsMZlb81bkrD9q2fvNLGGeNiPdP+ap9FGSg5foPGfBBGGudv3j96gWbs7/AHj8jU6ijJQcsWMyCbN07hT4kH+fGktYuDVQJ/tEfgasKKMnBywxmQl6bsB/5hjyr1hc9QH9sfHWplFGSg5foGM+CFFz1I/aU/nXhtXOz/BU6ilkoOWGM+CALL9g9mX8xR0N3s8ynwqfRRkYOWGM+EVrYe5/VqfFk+FNtg7n2UUeOX8QatqKWQg5fp/oeO+EUz4S/wCqn3fm1O2sLckSoiROq7TPI1aUU4ehgTrVg5z4R5XtFFXjwCiiigAooooAKKKKACiiigAooooAKKKKACiiigAooooAKKKKACiiigAooooAKKKKACiiigAooooAKKKK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0" name="Picture 6" descr="http://4.bp.blogspot.com/-JuugJeJUalM/T_WQTrcQpXI/AAAAAAAABJI/Em9LmGVo2WM/s1600/pallottolier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324" y="3177015"/>
            <a:ext cx="3324225" cy="347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9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Un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modello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storico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: la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macchina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Turing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pic>
        <p:nvPicPr>
          <p:cNvPr id="90114" name="Picture 2" descr="https://encrypted-tbn2.gstatic.com/images?q=tbn:ANd9GcQMPce2STECK9weGIeYALLKfk8T-K4JH35PxMENABGDm_-x2H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204864"/>
            <a:ext cx="5328592" cy="2598104"/>
          </a:xfrm>
          <a:prstGeom prst="rect">
            <a:avLst/>
          </a:prstGeom>
          <a:noFill/>
        </p:spPr>
      </p:pic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1331640" y="5129897"/>
            <a:ext cx="5976664" cy="1323439"/>
          </a:xfrm>
          <a:prstGeom prst="rect">
            <a:avLst/>
          </a:prstGeom>
          <a:ln w="4445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- </a:t>
            </a:r>
            <a:r>
              <a:rPr lang="en-US" sz="2000" dirty="0" err="1" smtClean="0">
                <a:latin typeface="Comic Sans MS" pitchFamily="66" charset="0"/>
              </a:rPr>
              <a:t>troppo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basso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livello</a:t>
            </a:r>
            <a:r>
              <a:rPr lang="en-US" sz="2000" dirty="0" smtClean="0">
                <a:latin typeface="Comic Sans MS" pitchFamily="66" charset="0"/>
              </a:rPr>
              <a:t>: </a:t>
            </a:r>
            <a:r>
              <a:rPr lang="en-US" sz="2000" dirty="0" err="1" smtClean="0">
                <a:latin typeface="Comic Sans MS" pitchFamily="66" charset="0"/>
              </a:rPr>
              <a:t>somiglia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troppo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poco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calcolatori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reali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</a:t>
            </a:r>
            <a:r>
              <a:rPr lang="en-US" sz="2000" dirty="0" smtClean="0">
                <a:latin typeface="Comic Sans MS" pitchFamily="66" charset="0"/>
              </a:rPr>
              <a:t> cui </a:t>
            </a:r>
            <a:r>
              <a:rPr lang="en-US" sz="2000" dirty="0" err="1" smtClean="0">
                <a:latin typeface="Comic Sans MS" pitchFamily="66" charset="0"/>
              </a:rPr>
              <a:t>girano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programmi</a:t>
            </a:r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- utile per </a:t>
            </a:r>
            <a:r>
              <a:rPr lang="en-US" sz="2000" dirty="0" err="1" smtClean="0">
                <a:latin typeface="Comic Sans MS" pitchFamily="66" charset="0"/>
              </a:rPr>
              <a:t>parlare</a:t>
            </a:r>
            <a:r>
              <a:rPr lang="en-US" sz="2000" dirty="0" smtClean="0">
                <a:latin typeface="Comic Sans MS" pitchFamily="66" charset="0"/>
              </a:rPr>
              <a:t> di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calcolabilità</a:t>
            </a:r>
            <a:r>
              <a:rPr lang="en-US" sz="2000" dirty="0" smtClean="0">
                <a:latin typeface="Comic Sans MS" pitchFamily="66" charset="0"/>
              </a:rPr>
              <a:t> ma </a:t>
            </a:r>
            <a:r>
              <a:rPr lang="en-US" sz="2000" dirty="0" err="1" smtClean="0">
                <a:latin typeface="Comic Sans MS" pitchFamily="66" charset="0"/>
              </a:rPr>
              <a:t>meno</a:t>
            </a:r>
            <a:r>
              <a:rPr lang="en-US" sz="2000" dirty="0" smtClean="0">
                <a:latin typeface="Comic Sans MS" pitchFamily="66" charset="0"/>
              </a:rPr>
              <a:t> utile per </a:t>
            </a:r>
            <a:r>
              <a:rPr lang="en-US" sz="2000" dirty="0" err="1" smtClean="0">
                <a:latin typeface="Comic Sans MS" pitchFamily="66" charset="0"/>
              </a:rPr>
              <a:t>parlare</a:t>
            </a:r>
            <a:r>
              <a:rPr lang="en-US" sz="2000" dirty="0" smtClean="0">
                <a:latin typeface="Comic Sans MS" pitchFamily="66" charset="0"/>
              </a:rPr>
              <a:t> di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complessità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computazionale</a:t>
            </a:r>
            <a:endParaRPr lang="en-US" sz="2800" baseline="30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7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U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n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modello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più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realistico</a:t>
            </a:r>
            <a:endParaRPr lang="en-US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752"/>
            <a:ext cx="8136582" cy="3671738"/>
          </a:xfrm>
        </p:spPr>
        <p:txBody>
          <a:bodyPr>
            <a:no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dirty="0" err="1" smtClean="0">
                <a:latin typeface="Comic Sans MS" pitchFamily="66" charset="0"/>
              </a:rPr>
              <a:t>Macchina</a:t>
            </a:r>
            <a:r>
              <a:rPr lang="en-US" sz="2000" dirty="0" smtClean="0">
                <a:latin typeface="Comic Sans MS" pitchFamily="66" charset="0"/>
              </a:rPr>
              <a:t> a </a:t>
            </a:r>
            <a:r>
              <a:rPr lang="en-US" sz="2000" dirty="0" err="1" smtClean="0">
                <a:latin typeface="Comic Sans MS" pitchFamily="66" charset="0"/>
              </a:rPr>
              <a:t>registri</a:t>
            </a:r>
            <a:r>
              <a:rPr lang="en-US" sz="2000" dirty="0" smtClean="0">
                <a:latin typeface="Comic Sans MS" pitchFamily="66" charset="0"/>
              </a:rPr>
              <a:t> 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RAM</a:t>
            </a:r>
            <a:r>
              <a:rPr lang="en-US" sz="2000" dirty="0" smtClean="0">
                <a:latin typeface="Comic Sans MS" pitchFamily="66" charset="0"/>
              </a:rPr>
              <a:t>: </a:t>
            </a:r>
            <a:r>
              <a:rPr lang="en-US" sz="2000" i="1" dirty="0" smtClean="0">
                <a:latin typeface="Comic Sans MS" pitchFamily="66" charset="0"/>
              </a:rPr>
              <a:t>random access machine</a:t>
            </a:r>
            <a:r>
              <a:rPr lang="en-US" sz="2000" dirty="0" smtClean="0">
                <a:latin typeface="Comic Sans MS" pitchFamily="66" charset="0"/>
              </a:rPr>
              <a:t>)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1800" dirty="0" smtClean="0">
                <a:latin typeface="Comic Sans MS" pitchFamily="66" charset="0"/>
              </a:rPr>
              <a:t>un </a:t>
            </a:r>
            <a:r>
              <a:rPr lang="en-US" sz="1800" dirty="0" err="1" smtClean="0">
                <a:latin typeface="Comic Sans MS" pitchFamily="66" charset="0"/>
              </a:rPr>
              <a:t>programma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finito</a:t>
            </a:r>
            <a:r>
              <a:rPr lang="en-US" sz="1800" dirty="0" smtClean="0">
                <a:latin typeface="Comic Sans MS" pitchFamily="66" charset="0"/>
              </a:rPr>
              <a:t>, </a:t>
            </a:r>
            <a:r>
              <a:rPr lang="en-US" sz="1800" dirty="0" err="1" smtClean="0">
                <a:latin typeface="Comic Sans MS" pitchFamily="66" charset="0"/>
              </a:rPr>
              <a:t>che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rappresenta</a:t>
            </a:r>
            <a:r>
              <a:rPr lang="en-US" sz="1800" dirty="0" smtClean="0">
                <a:latin typeface="Comic Sans MS" pitchFamily="66" charset="0"/>
              </a:rPr>
              <a:t> la </a:t>
            </a:r>
            <a:r>
              <a:rPr lang="en-US" sz="1800" dirty="0" err="1" smtClean="0">
                <a:latin typeface="Comic Sans MS" pitchFamily="66" charset="0"/>
              </a:rPr>
              <a:t>codifica</a:t>
            </a:r>
            <a:r>
              <a:rPr lang="en-US" sz="1800" dirty="0" smtClean="0">
                <a:latin typeface="Comic Sans MS" pitchFamily="66" charset="0"/>
              </a:rPr>
              <a:t> di un </a:t>
            </a:r>
            <a:r>
              <a:rPr lang="en-US" sz="1800" dirty="0" err="1" smtClean="0">
                <a:latin typeface="Comic Sans MS" pitchFamily="66" charset="0"/>
              </a:rPr>
              <a:t>algoritmo</a:t>
            </a:r>
            <a:endParaRPr lang="en-US" sz="1800" dirty="0" smtClean="0">
              <a:latin typeface="Comic Sans MS" pitchFamily="66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sz="1800" dirty="0" smtClean="0">
                <a:latin typeface="Comic Sans MS" pitchFamily="66" charset="0"/>
              </a:rPr>
              <a:t>un </a:t>
            </a:r>
            <a:r>
              <a:rPr lang="en-US" sz="1800" dirty="0" err="1" smtClean="0">
                <a:latin typeface="Comic Sans MS" pitchFamily="66" charset="0"/>
              </a:rPr>
              <a:t>nastro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di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ingresso</a:t>
            </a:r>
            <a:r>
              <a:rPr lang="en-US" sz="1800" dirty="0" smtClean="0">
                <a:latin typeface="Comic Sans MS" pitchFamily="66" charset="0"/>
              </a:rPr>
              <a:t> e </a:t>
            </a:r>
            <a:r>
              <a:rPr lang="en-US" sz="1800" dirty="0" err="1" smtClean="0">
                <a:latin typeface="Comic Sans MS" pitchFamily="66" charset="0"/>
              </a:rPr>
              <a:t>uno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di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uscita</a:t>
            </a:r>
            <a:endParaRPr lang="en-US" sz="1800" dirty="0" smtClean="0">
              <a:latin typeface="Comic Sans MS" pitchFamily="66" charset="0"/>
            </a:endParaRPr>
          </a:p>
          <a:p>
            <a:pPr lvl="1">
              <a:lnSpc>
                <a:spcPct val="120000"/>
              </a:lnSpc>
            </a:pPr>
            <a:r>
              <a:rPr lang="en-US" sz="1800" dirty="0" err="1" smtClean="0">
                <a:latin typeface="Comic Sans MS" pitchFamily="66" charset="0"/>
              </a:rPr>
              <a:t>una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memoria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strutturata</a:t>
            </a:r>
            <a:r>
              <a:rPr lang="en-US" sz="1800" dirty="0" smtClean="0">
                <a:latin typeface="Comic Sans MS" pitchFamily="66" charset="0"/>
              </a:rPr>
              <a:t> come un </a:t>
            </a:r>
            <a:r>
              <a:rPr lang="en-US" sz="1800" dirty="0" smtClean="0">
                <a:latin typeface="Comic Sans MS" pitchFamily="66" charset="0"/>
              </a:rPr>
              <a:t>array di </a:t>
            </a:r>
            <a:r>
              <a:rPr lang="en-US" sz="1800" dirty="0" err="1" smtClean="0">
                <a:latin typeface="Comic Sans MS" pitchFamily="66" charset="0"/>
              </a:rPr>
              <a:t>dimensione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infinita</a:t>
            </a:r>
            <a:endParaRPr lang="en-US" sz="1800" dirty="0" smtClean="0">
              <a:latin typeface="Comic Sans MS" pitchFamily="66" charset="0"/>
            </a:endParaRPr>
          </a:p>
          <a:p>
            <a:pPr lvl="2">
              <a:lnSpc>
                <a:spcPct val="120000"/>
              </a:lnSpc>
            </a:pPr>
            <a:r>
              <a:rPr lang="en-US" sz="1600" dirty="0" err="1" smtClean="0">
                <a:latin typeface="Comic Sans MS" pitchFamily="66" charset="0"/>
              </a:rPr>
              <a:t>ogni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 err="1" smtClean="0">
                <a:latin typeface="Comic Sans MS" pitchFamily="66" charset="0"/>
              </a:rPr>
              <a:t>cella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 err="1" smtClean="0">
                <a:latin typeface="Comic Sans MS" pitchFamily="66" charset="0"/>
              </a:rPr>
              <a:t>può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 err="1" smtClean="0">
                <a:latin typeface="Comic Sans MS" pitchFamily="66" charset="0"/>
              </a:rPr>
              <a:t>contenere</a:t>
            </a:r>
            <a:r>
              <a:rPr lang="en-US" sz="1600" dirty="0" smtClean="0">
                <a:latin typeface="Comic Sans MS" pitchFamily="66" charset="0"/>
              </a:rPr>
              <a:t> un </a:t>
            </a:r>
            <a:r>
              <a:rPr lang="en-US" sz="1600" dirty="0" err="1" smtClean="0">
                <a:solidFill>
                  <a:srgbClr val="FF0000"/>
                </a:solidFill>
                <a:latin typeface="Comic Sans MS" pitchFamily="66" charset="0"/>
              </a:rPr>
              <a:t>qualunque</a:t>
            </a:r>
            <a:r>
              <a:rPr lang="en-US" sz="16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latin typeface="Comic Sans MS" pitchFamily="66" charset="0"/>
              </a:rPr>
              <a:t>valore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 err="1" smtClean="0">
                <a:latin typeface="Comic Sans MS" pitchFamily="66" charset="0"/>
              </a:rPr>
              <a:t>intero</a:t>
            </a:r>
            <a:r>
              <a:rPr lang="en-US" sz="1600" dirty="0" smtClean="0">
                <a:latin typeface="Comic Sans MS" pitchFamily="66" charset="0"/>
              </a:rPr>
              <a:t>/</a:t>
            </a:r>
            <a:r>
              <a:rPr lang="en-US" sz="1600" dirty="0" err="1" smtClean="0">
                <a:latin typeface="Comic Sans MS" pitchFamily="66" charset="0"/>
              </a:rPr>
              <a:t>reale</a:t>
            </a:r>
            <a:r>
              <a:rPr lang="en-US" sz="1600" dirty="0" smtClean="0">
                <a:latin typeface="Comic Sans MS" pitchFamily="66" charset="0"/>
              </a:rPr>
              <a:t>, e </a:t>
            </a:r>
            <a:r>
              <a:rPr lang="en-US" sz="1600" dirty="0" err="1" smtClean="0">
                <a:latin typeface="Comic Sans MS" pitchFamily="66" charset="0"/>
              </a:rPr>
              <a:t>quindi</a:t>
            </a:r>
            <a:r>
              <a:rPr lang="en-US" sz="1600" dirty="0" smtClean="0">
                <a:latin typeface="Comic Sans MS" pitchFamily="66" charset="0"/>
              </a:rPr>
              <a:t> ha </a:t>
            </a:r>
            <a:r>
              <a:rPr lang="en-US" sz="1600" dirty="0" err="1" smtClean="0">
                <a:latin typeface="Comic Sans MS" pitchFamily="66" charset="0"/>
              </a:rPr>
              <a:t>una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 err="1" smtClean="0">
                <a:latin typeface="Comic Sans MS" pitchFamily="66" charset="0"/>
              </a:rPr>
              <a:t>dimensione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Comic Sans MS" pitchFamily="66" charset="0"/>
              </a:rPr>
              <a:t>infinita</a:t>
            </a:r>
            <a:endParaRPr lang="en-US" sz="16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sz="1800" dirty="0" smtClean="0">
                <a:latin typeface="Comic Sans MS" pitchFamily="66" charset="0"/>
              </a:rPr>
              <a:t>due </a:t>
            </a:r>
            <a:r>
              <a:rPr lang="en-US" sz="1800" dirty="0" err="1" smtClean="0">
                <a:latin typeface="Comic Sans MS" pitchFamily="66" charset="0"/>
              </a:rPr>
              <a:t>registri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speciali</a:t>
            </a:r>
            <a:r>
              <a:rPr lang="en-US" sz="1800" dirty="0" smtClean="0">
                <a:latin typeface="Comic Sans MS" pitchFamily="66" charset="0"/>
              </a:rPr>
              <a:t>: PC e ACC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dirty="0">
                <a:latin typeface="Comic Sans MS" pitchFamily="66" charset="0"/>
              </a:rPr>
              <a:t>L</a:t>
            </a:r>
            <a:r>
              <a:rPr lang="en-US" sz="2000" dirty="0" smtClean="0">
                <a:latin typeface="Comic Sans MS" pitchFamily="66" charset="0"/>
              </a:rPr>
              <a:t>a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RAM</a:t>
            </a:r>
            <a:r>
              <a:rPr lang="en-US" sz="2000" dirty="0" smtClean="0">
                <a:latin typeface="Comic Sans MS" pitchFamily="66" charset="0"/>
              </a:rPr>
              <a:t> è </a:t>
            </a:r>
            <a:r>
              <a:rPr lang="en-US" sz="2000" dirty="0" err="1" smtClean="0">
                <a:latin typeface="Comic Sans MS" pitchFamily="66" charset="0"/>
              </a:rPr>
              <a:t>un’astrazione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dell’architettura</a:t>
            </a:r>
            <a:r>
              <a:rPr lang="en-US" sz="2000" dirty="0" smtClean="0">
                <a:latin typeface="Comic Sans MS" pitchFamily="66" charset="0"/>
              </a:rPr>
              <a:t> di von Neumann, </a:t>
            </a:r>
            <a:r>
              <a:rPr lang="en-US" sz="2000" dirty="0" err="1" smtClean="0">
                <a:latin typeface="Comic Sans MS" pitchFamily="66" charset="0"/>
              </a:rPr>
              <a:t>ed</a:t>
            </a:r>
            <a:r>
              <a:rPr lang="en-US" sz="2000" dirty="0" smtClean="0">
                <a:latin typeface="Comic Sans MS" pitchFamily="66" charset="0"/>
              </a:rPr>
              <a:t> è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Turing-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equivalente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cioè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può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dimostrare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tutto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quello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può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calcolare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Macchina</a:t>
            </a:r>
            <a:r>
              <a:rPr lang="en-US" sz="2000" dirty="0" smtClean="0">
                <a:latin typeface="Comic Sans MS" pitchFamily="66" charset="0"/>
              </a:rPr>
              <a:t> di Turing </a:t>
            </a:r>
            <a:r>
              <a:rPr lang="en-US" sz="2000" dirty="0" err="1" smtClean="0">
                <a:latin typeface="Comic Sans MS" pitchFamily="66" charset="0"/>
              </a:rPr>
              <a:t>si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può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calcolare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anche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una</a:t>
            </a:r>
            <a:r>
              <a:rPr lang="en-US" sz="2000" dirty="0" smtClean="0">
                <a:latin typeface="Comic Sans MS" pitchFamily="66" charset="0"/>
              </a:rPr>
              <a:t> RAM, e </a:t>
            </a:r>
            <a:r>
              <a:rPr lang="en-US" sz="2000" dirty="0" err="1" smtClean="0">
                <a:latin typeface="Comic Sans MS" pitchFamily="66" charset="0"/>
              </a:rPr>
              <a:t>viceversa</a:t>
            </a:r>
            <a:r>
              <a:rPr lang="en-US" sz="2000" dirty="0" smtClean="0">
                <a:latin typeface="Comic Sans MS" pitchFamily="66" charset="0"/>
              </a:rPr>
              <a:t>. </a:t>
            </a:r>
            <a:r>
              <a:rPr lang="en-US" sz="2000" dirty="0" err="1" smtClean="0">
                <a:latin typeface="Comic Sans MS" pitchFamily="66" charset="0"/>
              </a:rPr>
              <a:t>Questo</a:t>
            </a:r>
            <a:r>
              <a:rPr lang="en-US" sz="2000" dirty="0" smtClean="0">
                <a:latin typeface="Comic Sans MS" pitchFamily="66" charset="0"/>
              </a:rPr>
              <a:t> non è un </a:t>
            </a:r>
            <a:r>
              <a:rPr lang="en-US" sz="2000" dirty="0" err="1" smtClean="0">
                <a:latin typeface="Comic Sans MS" pitchFamily="66" charset="0"/>
              </a:rPr>
              <a:t>caso</a:t>
            </a:r>
            <a:r>
              <a:rPr lang="en-US" sz="2000" dirty="0" smtClean="0">
                <a:latin typeface="Comic Sans MS" pitchFamily="66" charset="0"/>
              </a:rPr>
              <a:t>: </a:t>
            </a:r>
            <a:r>
              <a:rPr lang="en-US" sz="2000" dirty="0" err="1" smtClean="0">
                <a:latin typeface="Comic Sans MS" pitchFamily="66" charset="0"/>
              </a:rPr>
              <a:t>infatti</a:t>
            </a:r>
            <a:r>
              <a:rPr lang="en-US" sz="2000" dirty="0" smtClean="0">
                <a:latin typeface="Comic Sans MS" pitchFamily="66" charset="0"/>
              </a:rPr>
              <a:t>, la </a:t>
            </a:r>
            <a:r>
              <a:rPr lang="en-US" sz="2000" dirty="0" err="1" smtClean="0">
                <a:latin typeface="Comic Sans MS" pitchFamily="66" charset="0"/>
              </a:rPr>
              <a:t>tesi</a:t>
            </a:r>
            <a:r>
              <a:rPr lang="en-US" sz="2000" dirty="0" smtClean="0">
                <a:latin typeface="Comic Sans MS" pitchFamily="66" charset="0"/>
              </a:rPr>
              <a:t> di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Church-Turing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universalmente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accettata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afferma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tutti</a:t>
            </a:r>
            <a:r>
              <a:rPr lang="en-US" sz="2000" dirty="0" smtClean="0">
                <a:latin typeface="Comic Sans MS" pitchFamily="66" charset="0"/>
              </a:rPr>
              <a:t> i </a:t>
            </a:r>
            <a:r>
              <a:rPr lang="en-US" sz="2000" dirty="0" err="1" smtClean="0">
                <a:latin typeface="Comic Sans MS" pitchFamily="66" charset="0"/>
              </a:rPr>
              <a:t>modelli</a:t>
            </a:r>
            <a:r>
              <a:rPr lang="en-US" sz="2000" dirty="0" smtClean="0">
                <a:latin typeface="Comic Sans MS" pitchFamily="66" charset="0"/>
              </a:rPr>
              <a:t> di </a:t>
            </a:r>
            <a:r>
              <a:rPr lang="en-US" sz="2000" dirty="0" err="1" smtClean="0">
                <a:latin typeface="Comic Sans MS" pitchFamily="66" charset="0"/>
              </a:rPr>
              <a:t>calcolo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ragionevoli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sono</a:t>
            </a:r>
            <a:r>
              <a:rPr lang="en-US" sz="2000" dirty="0" smtClean="0">
                <a:latin typeface="Comic Sans MS" pitchFamily="66" charset="0"/>
              </a:rPr>
              <a:t> o </a:t>
            </a:r>
            <a:r>
              <a:rPr lang="en-US" sz="2000" dirty="0" err="1" smtClean="0">
                <a:latin typeface="Comic Sans MS" pitchFamily="66" charset="0"/>
              </a:rPr>
              <a:t>equivalenti</a:t>
            </a:r>
            <a:r>
              <a:rPr lang="en-US" sz="2000" dirty="0" smtClean="0">
                <a:latin typeface="Comic Sans MS" pitchFamily="66" charset="0"/>
              </a:rPr>
              <a:t> o </a:t>
            </a:r>
            <a:r>
              <a:rPr lang="en-US" sz="2000" dirty="0" err="1" smtClean="0">
                <a:latin typeface="Comic Sans MS" pitchFamily="66" charset="0"/>
              </a:rPr>
              <a:t>meno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potenti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della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Macchina</a:t>
            </a:r>
            <a:r>
              <a:rPr lang="en-US" sz="2000" dirty="0" smtClean="0">
                <a:latin typeface="Comic Sans MS" pitchFamily="66" charset="0"/>
              </a:rPr>
              <a:t> di Turing! 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Freccia bidirezionale verticale 91"/>
          <p:cNvSpPr/>
          <p:nvPr/>
        </p:nvSpPr>
        <p:spPr>
          <a:xfrm rot="16200000">
            <a:off x="704062" y="3391707"/>
            <a:ext cx="288566" cy="59667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880" y="188640"/>
            <a:ext cx="8229600" cy="70609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Macchina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a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registri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en-US" sz="3100" dirty="0" smtClean="0">
                <a:solidFill>
                  <a:srgbClr val="3366FF"/>
                </a:solidFill>
                <a:latin typeface="Comic Sans MS" pitchFamily="66" charset="0"/>
              </a:rPr>
              <a:t>RAM: random access machine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090064" y="2780928"/>
            <a:ext cx="3024336" cy="2088232"/>
          </a:xfrm>
          <a:prstGeom prst="rect">
            <a:avLst/>
          </a:prstGeom>
          <a:solidFill>
            <a:schemeClr val="accent1">
              <a:alpha val="47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2185103" y="3861048"/>
            <a:ext cx="1512168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2195736" y="4293096"/>
            <a:ext cx="1512168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2" name="Document"/>
          <p:cNvSpPr>
            <a:spLocks noEditPoints="1" noChangeArrowheads="1"/>
          </p:cNvSpPr>
          <p:nvPr/>
        </p:nvSpPr>
        <p:spPr bwMode="auto">
          <a:xfrm rot="10800000">
            <a:off x="3412454" y="5445224"/>
            <a:ext cx="1080120" cy="1296144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" name="Gruppo 18"/>
          <p:cNvGrpSpPr/>
          <p:nvPr/>
        </p:nvGrpSpPr>
        <p:grpSpPr>
          <a:xfrm>
            <a:off x="4932040" y="2420888"/>
            <a:ext cx="1368152" cy="4176464"/>
            <a:chOff x="4788024" y="1772816"/>
            <a:chExt cx="1368152" cy="4176464"/>
          </a:xfrm>
        </p:grpSpPr>
        <p:sp>
          <p:nvSpPr>
            <p:cNvPr id="9" name="Rettangolo 8"/>
            <p:cNvSpPr/>
            <p:nvPr/>
          </p:nvSpPr>
          <p:spPr>
            <a:xfrm>
              <a:off x="4788024" y="1772816"/>
              <a:ext cx="1368152" cy="4176464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Connettore 1 10"/>
            <p:cNvCxnSpPr/>
            <p:nvPr/>
          </p:nvCxnSpPr>
          <p:spPr>
            <a:xfrm>
              <a:off x="4788024" y="2060848"/>
              <a:ext cx="136815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1 11"/>
            <p:cNvCxnSpPr/>
            <p:nvPr/>
          </p:nvCxnSpPr>
          <p:spPr>
            <a:xfrm>
              <a:off x="4788024" y="2348880"/>
              <a:ext cx="136815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/>
          </p:nvCxnSpPr>
          <p:spPr>
            <a:xfrm>
              <a:off x="4788024" y="2636912"/>
              <a:ext cx="136815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1 13"/>
            <p:cNvCxnSpPr/>
            <p:nvPr/>
          </p:nvCxnSpPr>
          <p:spPr>
            <a:xfrm>
              <a:off x="4788024" y="2924944"/>
              <a:ext cx="136815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1 14"/>
            <p:cNvCxnSpPr/>
            <p:nvPr/>
          </p:nvCxnSpPr>
          <p:spPr>
            <a:xfrm>
              <a:off x="4788024" y="5373216"/>
              <a:ext cx="136815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/>
            <p:nvPr/>
          </p:nvCxnSpPr>
          <p:spPr>
            <a:xfrm>
              <a:off x="4788024" y="5661248"/>
              <a:ext cx="136815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1 16"/>
            <p:cNvCxnSpPr/>
            <p:nvPr/>
          </p:nvCxnSpPr>
          <p:spPr>
            <a:xfrm>
              <a:off x="4788024" y="3861048"/>
              <a:ext cx="136815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1 17"/>
            <p:cNvCxnSpPr/>
            <p:nvPr/>
          </p:nvCxnSpPr>
          <p:spPr>
            <a:xfrm>
              <a:off x="4788024" y="4149080"/>
              <a:ext cx="136815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uppo 60"/>
          <p:cNvGrpSpPr/>
          <p:nvPr/>
        </p:nvGrpSpPr>
        <p:grpSpPr>
          <a:xfrm rot="16200000">
            <a:off x="-1836713" y="2420886"/>
            <a:ext cx="4464495" cy="432048"/>
            <a:chOff x="395536" y="1124744"/>
            <a:chExt cx="4464495" cy="432048"/>
          </a:xfrm>
        </p:grpSpPr>
        <p:sp>
          <p:nvSpPr>
            <p:cNvPr id="21" name="Rettangolo 20"/>
            <p:cNvSpPr/>
            <p:nvPr/>
          </p:nvSpPr>
          <p:spPr>
            <a:xfrm rot="16200000">
              <a:off x="2411760" y="-747464"/>
              <a:ext cx="432047" cy="4176464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Connettore 1 21"/>
            <p:cNvCxnSpPr/>
            <p:nvPr/>
          </p:nvCxnSpPr>
          <p:spPr>
            <a:xfrm rot="16200000">
              <a:off x="611560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1 22"/>
            <p:cNvCxnSpPr/>
            <p:nvPr/>
          </p:nvCxnSpPr>
          <p:spPr>
            <a:xfrm rot="16200000">
              <a:off x="899592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1 23"/>
            <p:cNvCxnSpPr/>
            <p:nvPr/>
          </p:nvCxnSpPr>
          <p:spPr>
            <a:xfrm rot="16200000">
              <a:off x="1187624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1 24"/>
            <p:cNvCxnSpPr/>
            <p:nvPr/>
          </p:nvCxnSpPr>
          <p:spPr>
            <a:xfrm rot="16200000">
              <a:off x="1475656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/>
            <p:cNvCxnSpPr/>
            <p:nvPr/>
          </p:nvCxnSpPr>
          <p:spPr>
            <a:xfrm rot="16200000">
              <a:off x="3923928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1 26"/>
            <p:cNvCxnSpPr/>
            <p:nvPr/>
          </p:nvCxnSpPr>
          <p:spPr>
            <a:xfrm rot="16200000">
              <a:off x="4211960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1 27"/>
            <p:cNvCxnSpPr/>
            <p:nvPr/>
          </p:nvCxnSpPr>
          <p:spPr>
            <a:xfrm rot="16200000">
              <a:off x="2411760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ttore 1 28"/>
            <p:cNvCxnSpPr/>
            <p:nvPr/>
          </p:nvCxnSpPr>
          <p:spPr>
            <a:xfrm rot="16200000">
              <a:off x="2699792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1 29"/>
            <p:cNvCxnSpPr/>
            <p:nvPr/>
          </p:nvCxnSpPr>
          <p:spPr>
            <a:xfrm rot="16200000">
              <a:off x="1835696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1 30"/>
            <p:cNvCxnSpPr/>
            <p:nvPr/>
          </p:nvCxnSpPr>
          <p:spPr>
            <a:xfrm rot="16200000">
              <a:off x="2123728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1 31"/>
            <p:cNvCxnSpPr/>
            <p:nvPr/>
          </p:nvCxnSpPr>
          <p:spPr>
            <a:xfrm rot="16200000">
              <a:off x="2411760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1 32"/>
            <p:cNvCxnSpPr/>
            <p:nvPr/>
          </p:nvCxnSpPr>
          <p:spPr>
            <a:xfrm rot="16200000">
              <a:off x="2699792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ttore 1 33"/>
            <p:cNvCxnSpPr/>
            <p:nvPr/>
          </p:nvCxnSpPr>
          <p:spPr>
            <a:xfrm rot="16200000">
              <a:off x="3059832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1 34"/>
            <p:cNvCxnSpPr/>
            <p:nvPr/>
          </p:nvCxnSpPr>
          <p:spPr>
            <a:xfrm rot="16200000">
              <a:off x="3347864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1 35"/>
            <p:cNvCxnSpPr/>
            <p:nvPr/>
          </p:nvCxnSpPr>
          <p:spPr>
            <a:xfrm rot="16200000">
              <a:off x="3635896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1 36"/>
            <p:cNvCxnSpPr/>
            <p:nvPr/>
          </p:nvCxnSpPr>
          <p:spPr>
            <a:xfrm rot="16200000">
              <a:off x="3923928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ttore 1 55"/>
            <p:cNvCxnSpPr/>
            <p:nvPr/>
          </p:nvCxnSpPr>
          <p:spPr>
            <a:xfrm flipH="1">
              <a:off x="395536" y="1124744"/>
              <a:ext cx="14401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ttore 1 57"/>
            <p:cNvCxnSpPr/>
            <p:nvPr/>
          </p:nvCxnSpPr>
          <p:spPr>
            <a:xfrm flipH="1">
              <a:off x="395536" y="1556792"/>
              <a:ext cx="14401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1 58"/>
            <p:cNvCxnSpPr/>
            <p:nvPr/>
          </p:nvCxnSpPr>
          <p:spPr>
            <a:xfrm flipH="1">
              <a:off x="4716016" y="1556792"/>
              <a:ext cx="14401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ttore 1 59"/>
            <p:cNvCxnSpPr/>
            <p:nvPr/>
          </p:nvCxnSpPr>
          <p:spPr>
            <a:xfrm flipH="1">
              <a:off x="4716016" y="1124744"/>
              <a:ext cx="14401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uppo 61"/>
          <p:cNvGrpSpPr/>
          <p:nvPr/>
        </p:nvGrpSpPr>
        <p:grpSpPr>
          <a:xfrm>
            <a:off x="766727" y="1848973"/>
            <a:ext cx="4464495" cy="432048"/>
            <a:chOff x="395536" y="1124744"/>
            <a:chExt cx="4464495" cy="432048"/>
          </a:xfrm>
        </p:grpSpPr>
        <p:sp>
          <p:nvSpPr>
            <p:cNvPr id="63" name="Rettangolo 62"/>
            <p:cNvSpPr/>
            <p:nvPr/>
          </p:nvSpPr>
          <p:spPr>
            <a:xfrm rot="16200000">
              <a:off x="2411760" y="-747464"/>
              <a:ext cx="432047" cy="4176464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Connettore 1 63"/>
            <p:cNvCxnSpPr/>
            <p:nvPr/>
          </p:nvCxnSpPr>
          <p:spPr>
            <a:xfrm rot="16200000">
              <a:off x="611560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ttore 1 64"/>
            <p:cNvCxnSpPr/>
            <p:nvPr/>
          </p:nvCxnSpPr>
          <p:spPr>
            <a:xfrm rot="16200000">
              <a:off x="899592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ttore 1 65"/>
            <p:cNvCxnSpPr/>
            <p:nvPr/>
          </p:nvCxnSpPr>
          <p:spPr>
            <a:xfrm rot="16200000">
              <a:off x="1187624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ttore 1 66"/>
            <p:cNvCxnSpPr/>
            <p:nvPr/>
          </p:nvCxnSpPr>
          <p:spPr>
            <a:xfrm rot="16200000">
              <a:off x="1475656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1 67"/>
            <p:cNvCxnSpPr/>
            <p:nvPr/>
          </p:nvCxnSpPr>
          <p:spPr>
            <a:xfrm rot="16200000">
              <a:off x="3923928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ttore 1 68"/>
            <p:cNvCxnSpPr/>
            <p:nvPr/>
          </p:nvCxnSpPr>
          <p:spPr>
            <a:xfrm rot="16200000">
              <a:off x="4211960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ttore 1 69"/>
            <p:cNvCxnSpPr/>
            <p:nvPr/>
          </p:nvCxnSpPr>
          <p:spPr>
            <a:xfrm rot="16200000">
              <a:off x="2411760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ttore 1 70"/>
            <p:cNvCxnSpPr/>
            <p:nvPr/>
          </p:nvCxnSpPr>
          <p:spPr>
            <a:xfrm rot="16200000">
              <a:off x="2699792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ttore 1 71"/>
            <p:cNvCxnSpPr/>
            <p:nvPr/>
          </p:nvCxnSpPr>
          <p:spPr>
            <a:xfrm rot="16200000">
              <a:off x="1835696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ttore 1 72"/>
            <p:cNvCxnSpPr/>
            <p:nvPr/>
          </p:nvCxnSpPr>
          <p:spPr>
            <a:xfrm rot="16200000">
              <a:off x="2123728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ttore 1 73"/>
            <p:cNvCxnSpPr/>
            <p:nvPr/>
          </p:nvCxnSpPr>
          <p:spPr>
            <a:xfrm rot="16200000">
              <a:off x="2411760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ttore 1 74"/>
            <p:cNvCxnSpPr/>
            <p:nvPr/>
          </p:nvCxnSpPr>
          <p:spPr>
            <a:xfrm rot="16200000">
              <a:off x="2699792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ttore 1 75"/>
            <p:cNvCxnSpPr/>
            <p:nvPr/>
          </p:nvCxnSpPr>
          <p:spPr>
            <a:xfrm rot="16200000">
              <a:off x="3059832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ttore 1 76"/>
            <p:cNvCxnSpPr/>
            <p:nvPr/>
          </p:nvCxnSpPr>
          <p:spPr>
            <a:xfrm rot="16200000">
              <a:off x="3347864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ttore 1 77"/>
            <p:cNvCxnSpPr/>
            <p:nvPr/>
          </p:nvCxnSpPr>
          <p:spPr>
            <a:xfrm rot="16200000">
              <a:off x="3635896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ttore 1 78"/>
            <p:cNvCxnSpPr/>
            <p:nvPr/>
          </p:nvCxnSpPr>
          <p:spPr>
            <a:xfrm rot="16200000">
              <a:off x="3923928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ttore 1 79"/>
            <p:cNvCxnSpPr/>
            <p:nvPr/>
          </p:nvCxnSpPr>
          <p:spPr>
            <a:xfrm flipH="1">
              <a:off x="395536" y="1124744"/>
              <a:ext cx="14401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ttore 1 80"/>
            <p:cNvCxnSpPr/>
            <p:nvPr/>
          </p:nvCxnSpPr>
          <p:spPr>
            <a:xfrm flipH="1">
              <a:off x="395536" y="1556792"/>
              <a:ext cx="14401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ttore 1 81"/>
            <p:cNvCxnSpPr/>
            <p:nvPr/>
          </p:nvCxnSpPr>
          <p:spPr>
            <a:xfrm flipH="1">
              <a:off x="4716016" y="1556792"/>
              <a:ext cx="14401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ttore 1 82"/>
            <p:cNvCxnSpPr/>
            <p:nvPr/>
          </p:nvCxnSpPr>
          <p:spPr>
            <a:xfrm flipH="1">
              <a:off x="4716016" y="1124744"/>
              <a:ext cx="14401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CasellaDiTesto 83"/>
          <p:cNvSpPr txBox="1"/>
          <p:nvPr/>
        </p:nvSpPr>
        <p:spPr>
          <a:xfrm>
            <a:off x="6708720" y="3257689"/>
            <a:ext cx="2615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memoria</a:t>
            </a:r>
            <a:endParaRPr lang="en-US" sz="2000" dirty="0" smtClean="0">
              <a:solidFill>
                <a:srgbClr val="3366FF"/>
              </a:solidFill>
              <a:latin typeface="Comic Sans MS" pitchFamily="66" charset="0"/>
            </a:endParaRPr>
          </a:p>
          <a:p>
            <a:pPr algn="ctr"/>
            <a:r>
              <a:rPr lang="en-US" sz="2000" dirty="0" smtClean="0">
                <a:latin typeface="Comic Sans MS" pitchFamily="66" charset="0"/>
              </a:rPr>
              <a:t>(</a:t>
            </a:r>
            <a:r>
              <a:rPr lang="en-US" sz="2000" dirty="0" smtClean="0">
                <a:latin typeface="Comic Sans MS" pitchFamily="66" charset="0"/>
              </a:rPr>
              <a:t>a</a:t>
            </a:r>
            <a:r>
              <a:rPr lang="en-US" sz="2000" dirty="0" smtClean="0">
                <a:latin typeface="Comic Sans MS" pitchFamily="66" charset="0"/>
              </a:rPr>
              <a:t>rray di </a:t>
            </a:r>
            <a:r>
              <a:rPr lang="en-US" sz="2000" dirty="0" err="1" smtClean="0">
                <a:latin typeface="Comic Sans MS" pitchFamily="66" charset="0"/>
              </a:rPr>
              <a:t>dimensione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infinita</a:t>
            </a:r>
            <a:r>
              <a:rPr lang="en-US" sz="2000" dirty="0" smtClean="0">
                <a:latin typeface="Comic Sans MS" pitchFamily="66" charset="0"/>
              </a:rPr>
              <a:t> con </a:t>
            </a:r>
            <a:r>
              <a:rPr lang="en-US" sz="2000" dirty="0" err="1" smtClean="0">
                <a:latin typeface="Comic Sans MS" pitchFamily="66" charset="0"/>
              </a:rPr>
              <a:t>celle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illimitate</a:t>
            </a:r>
            <a:r>
              <a:rPr lang="en-US" sz="2000" dirty="0" smtClean="0">
                <a:latin typeface="Comic Sans MS" pitchFamily="66" charset="0"/>
              </a:rPr>
              <a:t>)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85" name="CasellaDiTesto 84"/>
          <p:cNvSpPr txBox="1"/>
          <p:nvPr/>
        </p:nvSpPr>
        <p:spPr>
          <a:xfrm>
            <a:off x="3334162" y="5733256"/>
            <a:ext cx="12378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>
                <a:latin typeface="Comic Sans MS" pitchFamily="66" charset="0"/>
              </a:rPr>
              <a:t>programma</a:t>
            </a:r>
            <a:endParaRPr lang="en-US" sz="1600" dirty="0" smtClean="0">
              <a:latin typeface="Comic Sans MS" pitchFamily="66" charset="0"/>
            </a:endParaRPr>
          </a:p>
          <a:p>
            <a:pPr algn="ctr"/>
            <a:r>
              <a:rPr lang="en-US" sz="1600" dirty="0" err="1" smtClean="0">
                <a:latin typeface="Comic Sans MS" pitchFamily="66" charset="0"/>
              </a:rPr>
              <a:t>finito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86" name="CasellaDiTesto 85"/>
          <p:cNvSpPr txBox="1"/>
          <p:nvPr/>
        </p:nvSpPr>
        <p:spPr>
          <a:xfrm>
            <a:off x="611559" y="836710"/>
            <a:ext cx="1996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latin typeface="Comic Sans MS" pitchFamily="66" charset="0"/>
              </a:rPr>
              <a:t>nastro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Input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87" name="CasellaDiTesto 86"/>
          <p:cNvSpPr txBox="1"/>
          <p:nvPr/>
        </p:nvSpPr>
        <p:spPr>
          <a:xfrm>
            <a:off x="2713432" y="1428798"/>
            <a:ext cx="2180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latin typeface="Comic Sans MS" pitchFamily="66" charset="0"/>
              </a:rPr>
              <a:t>nastro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Output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89" name="Freccia bidirezionale verticale 88"/>
          <p:cNvSpPr/>
          <p:nvPr/>
        </p:nvSpPr>
        <p:spPr>
          <a:xfrm>
            <a:off x="2051720" y="2276871"/>
            <a:ext cx="360040" cy="51468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ccia bidirezionale verticale 89"/>
          <p:cNvSpPr/>
          <p:nvPr/>
        </p:nvSpPr>
        <p:spPr>
          <a:xfrm rot="5400000">
            <a:off x="4355975" y="3573017"/>
            <a:ext cx="360040" cy="79208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ccia bidirezionale verticale 90"/>
          <p:cNvSpPr/>
          <p:nvPr/>
        </p:nvSpPr>
        <p:spPr>
          <a:xfrm>
            <a:off x="3622194" y="4930535"/>
            <a:ext cx="360040" cy="51468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CasellaDiTesto 92"/>
          <p:cNvSpPr txBox="1"/>
          <p:nvPr/>
        </p:nvSpPr>
        <p:spPr>
          <a:xfrm>
            <a:off x="1679375" y="3800915"/>
            <a:ext cx="444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PC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4" name="CasellaDiTesto 93"/>
          <p:cNvSpPr txBox="1"/>
          <p:nvPr/>
        </p:nvSpPr>
        <p:spPr>
          <a:xfrm>
            <a:off x="1597905" y="4232963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ACC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5" name="CasellaDiTesto 94"/>
          <p:cNvSpPr txBox="1"/>
          <p:nvPr/>
        </p:nvSpPr>
        <p:spPr>
          <a:xfrm>
            <a:off x="1103341" y="2852936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CPU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96" name="CasellaDiTesto 95"/>
          <p:cNvSpPr txBox="1"/>
          <p:nvPr/>
        </p:nvSpPr>
        <p:spPr>
          <a:xfrm>
            <a:off x="120046" y="5229200"/>
            <a:ext cx="29658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PC</a:t>
            </a:r>
            <a:r>
              <a:rPr lang="en-US" sz="2000" dirty="0" smtClean="0">
                <a:latin typeface="Comic Sans MS" pitchFamily="66" charset="0"/>
              </a:rPr>
              <a:t>: program counter</a:t>
            </a:r>
          </a:p>
          <a:p>
            <a:r>
              <a:rPr lang="en-US" sz="2000" dirty="0" smtClean="0">
                <a:latin typeface="Comic Sans MS" pitchFamily="66" charset="0"/>
              </a:rPr>
              <a:t>      </a:t>
            </a:r>
            <a:r>
              <a:rPr lang="en-US" sz="2000" dirty="0" err="1" smtClean="0">
                <a:latin typeface="Comic Sans MS" pitchFamily="66" charset="0"/>
              </a:rPr>
              <a:t>prossima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istruzione</a:t>
            </a:r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      </a:t>
            </a:r>
            <a:r>
              <a:rPr lang="en-US" sz="2000" dirty="0" err="1" smtClean="0">
                <a:latin typeface="Comic Sans MS" pitchFamily="66" charset="0"/>
              </a:rPr>
              <a:t>da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eseguire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97" name="CasellaDiTesto 96"/>
          <p:cNvSpPr txBox="1"/>
          <p:nvPr/>
        </p:nvSpPr>
        <p:spPr>
          <a:xfrm>
            <a:off x="44135" y="6177498"/>
            <a:ext cx="31213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ACC</a:t>
            </a:r>
            <a:r>
              <a:rPr lang="en-US" sz="2000" dirty="0" smtClean="0">
                <a:latin typeface="Comic Sans MS" pitchFamily="66" charset="0"/>
              </a:rPr>
              <a:t>: </a:t>
            </a:r>
            <a:r>
              <a:rPr lang="en-US" sz="2000" dirty="0" err="1" smtClean="0">
                <a:latin typeface="Comic Sans MS" pitchFamily="66" charset="0"/>
              </a:rPr>
              <a:t>mantiene</a:t>
            </a:r>
            <a:r>
              <a:rPr lang="en-US" sz="2000" dirty="0" smtClean="0">
                <a:latin typeface="Comic Sans MS" pitchFamily="66" charset="0"/>
              </a:rPr>
              <a:t> operandi </a:t>
            </a:r>
          </a:p>
          <a:p>
            <a:r>
              <a:rPr lang="en-US" sz="2000" dirty="0" smtClean="0">
                <a:latin typeface="Comic Sans MS" pitchFamily="66" charset="0"/>
              </a:rPr>
              <a:t>        </a:t>
            </a:r>
            <a:r>
              <a:rPr lang="en-US" sz="2000" dirty="0" err="1" smtClean="0">
                <a:latin typeface="Comic Sans MS" pitchFamily="66" charset="0"/>
              </a:rPr>
              <a:t>istruzione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corrente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6300192" y="2420888"/>
            <a:ext cx="0" cy="417646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6300192" y="2420888"/>
            <a:ext cx="537338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1 87"/>
          <p:cNvCxnSpPr/>
          <p:nvPr/>
        </p:nvCxnSpPr>
        <p:spPr>
          <a:xfrm>
            <a:off x="6300192" y="2708920"/>
            <a:ext cx="537338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1 97"/>
          <p:cNvCxnSpPr/>
          <p:nvPr/>
        </p:nvCxnSpPr>
        <p:spPr>
          <a:xfrm>
            <a:off x="6338918" y="2996952"/>
            <a:ext cx="537338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1 98"/>
          <p:cNvCxnSpPr/>
          <p:nvPr/>
        </p:nvCxnSpPr>
        <p:spPr>
          <a:xfrm>
            <a:off x="6300192" y="3284984"/>
            <a:ext cx="537338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1 99"/>
          <p:cNvCxnSpPr/>
          <p:nvPr/>
        </p:nvCxnSpPr>
        <p:spPr>
          <a:xfrm>
            <a:off x="6300192" y="3573016"/>
            <a:ext cx="537338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1 100"/>
          <p:cNvCxnSpPr/>
          <p:nvPr/>
        </p:nvCxnSpPr>
        <p:spPr>
          <a:xfrm>
            <a:off x="6300192" y="4509120"/>
            <a:ext cx="537338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1 101"/>
          <p:cNvCxnSpPr/>
          <p:nvPr/>
        </p:nvCxnSpPr>
        <p:spPr>
          <a:xfrm>
            <a:off x="6300192" y="4797152"/>
            <a:ext cx="537338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1 102"/>
          <p:cNvCxnSpPr/>
          <p:nvPr/>
        </p:nvCxnSpPr>
        <p:spPr>
          <a:xfrm>
            <a:off x="6338918" y="6021288"/>
            <a:ext cx="537338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1 103"/>
          <p:cNvCxnSpPr/>
          <p:nvPr/>
        </p:nvCxnSpPr>
        <p:spPr>
          <a:xfrm>
            <a:off x="6300192" y="6309320"/>
            <a:ext cx="537338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1 104"/>
          <p:cNvCxnSpPr/>
          <p:nvPr/>
        </p:nvCxnSpPr>
        <p:spPr>
          <a:xfrm>
            <a:off x="6300192" y="6597352"/>
            <a:ext cx="537338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46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Il concetto di </a:t>
            </a:r>
            <a:r>
              <a:rPr lang="it-IT" sz="3600" dirty="0" smtClean="0">
                <a:solidFill>
                  <a:srgbClr val="3366FF"/>
                </a:solidFill>
              </a:rPr>
              <a:t>dimensione dell’istanza</a:t>
            </a:r>
            <a:endParaRPr lang="it-IT" sz="3600" dirty="0">
              <a:solidFill>
                <a:srgbClr val="3366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Formalmente, è il </a:t>
            </a:r>
            <a:r>
              <a:rPr lang="it-IT" dirty="0" smtClean="0">
                <a:solidFill>
                  <a:srgbClr val="FF0000"/>
                </a:solidFill>
              </a:rPr>
              <a:t>numero di bit </a:t>
            </a:r>
            <a:r>
              <a:rPr lang="it-IT" dirty="0" smtClean="0">
                <a:solidFill>
                  <a:srgbClr val="3366FF"/>
                </a:solidFill>
              </a:rPr>
              <a:t>strettamente necessari</a:t>
            </a:r>
            <a:r>
              <a:rPr lang="it-IT" dirty="0" smtClean="0"/>
              <a:t> per rappresentare l’istanza sul nastro di input della RAM. Quindi, ad esempio, se </a:t>
            </a:r>
            <a:r>
              <a:rPr lang="it-IT" dirty="0"/>
              <a:t>l’input è un </a:t>
            </a:r>
            <a:r>
              <a:rPr lang="it-IT" dirty="0">
                <a:solidFill>
                  <a:srgbClr val="3366FF"/>
                </a:solidFill>
              </a:rPr>
              <a:t>valore numerico n</a:t>
            </a:r>
            <a:r>
              <a:rPr lang="it-IT" dirty="0"/>
              <a:t>, allora la </a:t>
            </a:r>
            <a:r>
              <a:rPr lang="it-IT" dirty="0" smtClean="0"/>
              <a:t>dimensione dell’istanza sarà </a:t>
            </a:r>
            <a:r>
              <a:rPr lang="it-IT" dirty="0"/>
              <a:t>pari alla sua codifica binaria (ed è pari quindi ad un numero di bit logaritmico rispetto al valore, cioè </a:t>
            </a:r>
            <a:r>
              <a:rPr lang="it-IT" dirty="0">
                <a:solidFill>
                  <a:srgbClr val="3366FF"/>
                </a:solidFill>
              </a:rPr>
              <a:t>log</a:t>
            </a:r>
            <a:r>
              <a:rPr lang="it-IT" baseline="-25000" dirty="0">
                <a:solidFill>
                  <a:srgbClr val="3366FF"/>
                </a:solidFill>
              </a:rPr>
              <a:t>2</a:t>
            </a:r>
            <a:r>
              <a:rPr lang="it-IT" dirty="0">
                <a:solidFill>
                  <a:srgbClr val="3366FF"/>
                </a:solidFill>
              </a:rPr>
              <a:t>n</a:t>
            </a:r>
            <a:r>
              <a:rPr lang="it-IT" dirty="0"/>
              <a:t>)</a:t>
            </a:r>
          </a:p>
          <a:p>
            <a:endParaRPr lang="it-IT" dirty="0" smtClean="0"/>
          </a:p>
          <a:p>
            <a:r>
              <a:rPr lang="it-IT" dirty="0" smtClean="0"/>
              <a:t>Si noti però che se l’input </a:t>
            </a:r>
            <a:r>
              <a:rPr lang="it-IT" dirty="0"/>
              <a:t>è un insieme di dati ‘’omogenei’’ di cardinalità </a:t>
            </a:r>
            <a:r>
              <a:rPr lang="it-IT" dirty="0" smtClean="0">
                <a:solidFill>
                  <a:srgbClr val="3366FF"/>
                </a:solidFill>
              </a:rPr>
              <a:t>n</a:t>
            </a:r>
            <a:r>
              <a:rPr lang="it-IT" dirty="0" smtClean="0"/>
              <a:t> (ad esempio, un insieme di numeri da ordinare), allora si assume, al fine di </a:t>
            </a:r>
            <a:r>
              <a:rPr lang="it-IT" dirty="0" smtClean="0">
                <a:solidFill>
                  <a:srgbClr val="3366FF"/>
                </a:solidFill>
              </a:rPr>
              <a:t>semplificare</a:t>
            </a:r>
            <a:r>
              <a:rPr lang="it-IT" dirty="0" smtClean="0"/>
              <a:t> l’analisi dell’algoritmo, che </a:t>
            </a:r>
            <a:r>
              <a:rPr lang="it-IT" dirty="0"/>
              <a:t>la dimensione dell’input è </a:t>
            </a:r>
            <a:r>
              <a:rPr lang="it-IT" dirty="0" smtClean="0"/>
              <a:t>pari ad </a:t>
            </a:r>
            <a:r>
              <a:rPr lang="it-IT" dirty="0" smtClean="0">
                <a:solidFill>
                  <a:srgbClr val="3366FF"/>
                </a:solidFill>
              </a:rPr>
              <a:t>n</a:t>
            </a:r>
            <a:endParaRPr lang="it-IT" dirty="0">
              <a:solidFill>
                <a:srgbClr val="3366FF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2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600" dirty="0" err="1" smtClean="0">
                <a:solidFill>
                  <a:srgbClr val="3366FF"/>
                </a:solidFill>
                <a:latin typeface="Comic Sans MS" pitchFamily="66" charset="0"/>
              </a:rPr>
              <a:t>Modello</a:t>
            </a:r>
            <a:r>
              <a:rPr lang="en-US" sz="36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sz="36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rgbClr val="3366FF"/>
                </a:solidFill>
                <a:latin typeface="Comic Sans MS" pitchFamily="66" charset="0"/>
              </a:rPr>
              <a:t>calcolo</a:t>
            </a:r>
            <a:r>
              <a:rPr lang="en-US" sz="3600" dirty="0" smtClean="0">
                <a:solidFill>
                  <a:srgbClr val="3366FF"/>
                </a:solidFill>
                <a:latin typeface="Comic Sans MS" pitchFamily="66" charset="0"/>
              </a:rPr>
              <a:t>: </a:t>
            </a:r>
            <a:r>
              <a:rPr lang="en-US" sz="3600" dirty="0" err="1" smtClean="0">
                <a:solidFill>
                  <a:srgbClr val="3366FF"/>
                </a:solidFill>
                <a:latin typeface="Comic Sans MS" pitchFamily="66" charset="0"/>
              </a:rPr>
              <a:t>cosa</a:t>
            </a:r>
            <a:r>
              <a:rPr lang="en-US" sz="36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rgbClr val="3366FF"/>
                </a:solidFill>
                <a:latin typeface="Comic Sans MS" pitchFamily="66" charset="0"/>
              </a:rPr>
              <a:t>posso</a:t>
            </a:r>
            <a:r>
              <a:rPr lang="en-US" sz="3600" dirty="0" smtClean="0">
                <a:solidFill>
                  <a:srgbClr val="3366FF"/>
                </a:solidFill>
                <a:latin typeface="Comic Sans MS" pitchFamily="66" charset="0"/>
              </a:rPr>
              <a:t> fare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820150" cy="525591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 smtClean="0">
                <a:latin typeface="Comic Sans MS" pitchFamily="66" charset="0"/>
              </a:rPr>
              <a:t>L’analisi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della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complessità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un </a:t>
            </a:r>
            <a:r>
              <a:rPr lang="en-US" sz="2400" dirty="0" err="1" smtClean="0">
                <a:latin typeface="Comic Sans MS" pitchFamily="66" charset="0"/>
              </a:rPr>
              <a:t>algoritmo</a:t>
            </a:r>
            <a:r>
              <a:rPr lang="en-US" sz="2400" dirty="0" smtClean="0">
                <a:latin typeface="Comic Sans MS" pitchFamily="66" charset="0"/>
              </a:rPr>
              <a:t> è </a:t>
            </a:r>
            <a:r>
              <a:rPr lang="en-US" sz="2400" dirty="0" err="1" smtClean="0">
                <a:latin typeface="Comic Sans MS" pitchFamily="66" charset="0"/>
              </a:rPr>
              <a:t>basata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sul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concetto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passo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elementare</a:t>
            </a:r>
            <a:endParaRPr lang="en-US" sz="2400" dirty="0" smtClean="0">
              <a:solidFill>
                <a:srgbClr val="3366FF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>
              <a:solidFill>
                <a:srgbClr val="3366FF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P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assi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elementari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di 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costo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unitario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su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una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RAM</a:t>
            </a:r>
          </a:p>
          <a:p>
            <a:pPr lvl="1">
              <a:lnSpc>
                <a:spcPct val="90000"/>
              </a:lnSpc>
            </a:pPr>
            <a:r>
              <a:rPr lang="en-US" sz="2200" dirty="0" err="1" smtClean="0">
                <a:latin typeface="Comic Sans MS" pitchFamily="66" charset="0"/>
              </a:rPr>
              <a:t>istruzione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ingresso</a:t>
            </a:r>
            <a:r>
              <a:rPr lang="en-US" sz="2200" dirty="0" smtClean="0">
                <a:latin typeface="Comic Sans MS" pitchFamily="66" charset="0"/>
              </a:rPr>
              <a:t>/</a:t>
            </a:r>
            <a:r>
              <a:rPr lang="en-US" sz="2200" dirty="0" err="1" smtClean="0">
                <a:latin typeface="Comic Sans MS" pitchFamily="66" charset="0"/>
              </a:rPr>
              <a:t>uscita</a:t>
            </a:r>
            <a:r>
              <a:rPr lang="en-US" sz="2200" dirty="0" smtClean="0">
                <a:latin typeface="Comic Sans MS" pitchFamily="66" charset="0"/>
              </a:rPr>
              <a:t> (</a:t>
            </a:r>
            <a:r>
              <a:rPr lang="en-US" sz="2200" dirty="0" err="1" smtClean="0">
                <a:latin typeface="Comic Sans MS" pitchFamily="66" charset="0"/>
              </a:rPr>
              <a:t>lettura</a:t>
            </a:r>
            <a:r>
              <a:rPr lang="en-US" sz="2200" dirty="0" smtClean="0">
                <a:latin typeface="Comic Sans MS" pitchFamily="66" charset="0"/>
              </a:rPr>
              <a:t> o </a:t>
            </a:r>
            <a:r>
              <a:rPr lang="en-US" sz="2200" dirty="0" err="1" smtClean="0">
                <a:latin typeface="Comic Sans MS" pitchFamily="66" charset="0"/>
              </a:rPr>
              <a:t>stampa</a:t>
            </a:r>
            <a:r>
              <a:rPr lang="en-US" sz="2200" dirty="0" smtClean="0">
                <a:latin typeface="Comic Sans MS" pitchFamily="66" charset="0"/>
              </a:rPr>
              <a:t> di </a:t>
            </a:r>
            <a:r>
              <a:rPr lang="en-US" sz="2200" dirty="0" smtClean="0">
                <a:solidFill>
                  <a:srgbClr val="3366FF"/>
                </a:solidFill>
                <a:latin typeface="Comic Sans MS" pitchFamily="66" charset="0"/>
              </a:rPr>
              <a:t>un </a:t>
            </a:r>
            <a:r>
              <a:rPr lang="en-US" sz="2200" dirty="0" err="1" smtClean="0">
                <a:solidFill>
                  <a:srgbClr val="3366FF"/>
                </a:solidFill>
                <a:latin typeface="Comic Sans MS" pitchFamily="66" charset="0"/>
              </a:rPr>
              <a:t>elemento</a:t>
            </a:r>
            <a:r>
              <a:rPr lang="en-US" sz="2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200" dirty="0" smtClean="0">
                <a:latin typeface="Comic Sans MS" pitchFamily="66" charset="0"/>
              </a:rPr>
              <a:t>in input/output)</a:t>
            </a:r>
            <a:endParaRPr lang="en-US" sz="2200" dirty="0" smtClean="0">
              <a:latin typeface="Comic Sans MS" pitchFamily="66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err="1" smtClean="0">
                <a:latin typeface="Comic Sans MS" pitchFamily="66" charset="0"/>
              </a:rPr>
              <a:t>operazione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aritmetico</a:t>
            </a:r>
            <a:r>
              <a:rPr lang="en-US" sz="2200" dirty="0" smtClean="0">
                <a:latin typeface="Comic Sans MS" pitchFamily="66" charset="0"/>
              </a:rPr>
              <a:t>/</a:t>
            </a:r>
            <a:r>
              <a:rPr lang="en-US" sz="2200" dirty="0" err="1" smtClean="0">
                <a:latin typeface="Comic Sans MS" pitchFamily="66" charset="0"/>
              </a:rPr>
              <a:t>logica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sugli</a:t>
            </a:r>
            <a:r>
              <a:rPr lang="en-US" sz="2200" dirty="0" smtClean="0">
                <a:latin typeface="Comic Sans MS" pitchFamily="66" charset="0"/>
              </a:rPr>
              <a:t> operandi</a:t>
            </a:r>
            <a:endParaRPr lang="en-US" sz="2200" dirty="0" smtClean="0">
              <a:latin typeface="Comic Sans MS" pitchFamily="66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err="1" smtClean="0">
                <a:latin typeface="Comic Sans MS" pitchFamily="66" charset="0"/>
              </a:rPr>
              <a:t>accesso</a:t>
            </a:r>
            <a:r>
              <a:rPr lang="en-US" sz="2200" dirty="0" smtClean="0">
                <a:latin typeface="Comic Sans MS" pitchFamily="66" charset="0"/>
              </a:rPr>
              <a:t>/</a:t>
            </a:r>
            <a:r>
              <a:rPr lang="en-US" sz="2200" dirty="0" err="1" smtClean="0">
                <a:latin typeface="Comic Sans MS" pitchFamily="66" charset="0"/>
              </a:rPr>
              <a:t>modifica</a:t>
            </a:r>
            <a:r>
              <a:rPr lang="en-US" sz="2200" dirty="0" smtClean="0">
                <a:latin typeface="Comic Sans MS" pitchFamily="66" charset="0"/>
              </a:rPr>
              <a:t> del </a:t>
            </a:r>
            <a:r>
              <a:rPr lang="en-US" sz="2200" dirty="0" err="1" smtClean="0">
                <a:latin typeface="Comic Sans MS" pitchFamily="66" charset="0"/>
              </a:rPr>
              <a:t>contenuto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smtClean="0">
                <a:latin typeface="Comic Sans MS" pitchFamily="66" charset="0"/>
              </a:rPr>
              <a:t>di </a:t>
            </a:r>
            <a:r>
              <a:rPr lang="en-US" sz="2200" dirty="0" err="1" smtClean="0">
                <a:latin typeface="Comic Sans MS" pitchFamily="66" charset="0"/>
              </a:rPr>
              <a:t>una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cella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della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memoria</a:t>
            </a:r>
            <a:endParaRPr lang="en-US" sz="2200" dirty="0" smtClean="0">
              <a:latin typeface="Comic Sans MS" pitchFamily="66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3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40768"/>
            <a:ext cx="8151440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</a:pPr>
            <a:r>
              <a:rPr lang="it-IT" altLang="it-IT" sz="2000" dirty="0" smtClean="0">
                <a:latin typeface="Comic Sans MS" pitchFamily="66" charset="0"/>
              </a:rPr>
              <a:t>Sia </a:t>
            </a:r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tempo(I)</a:t>
            </a:r>
            <a:r>
              <a:rPr lang="it-IT" altLang="it-IT" sz="2000" dirty="0" smtClean="0">
                <a:latin typeface="Comic Sans MS" pitchFamily="66" charset="0"/>
              </a:rPr>
              <a:t> il numero di passi elementari di un algoritmo sull’istanza </a:t>
            </a:r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it-IT" altLang="it-IT" sz="2000" dirty="0" smtClean="0">
                <a:latin typeface="Comic Sans MS" pitchFamily="66" charset="0"/>
              </a:rPr>
              <a:t>. Allora, la </a:t>
            </a:r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complessità computazionale</a:t>
            </a:r>
            <a:r>
              <a:rPr lang="it-IT" altLang="it-IT" sz="2000" dirty="0" smtClean="0">
                <a:latin typeface="Comic Sans MS" pitchFamily="66" charset="0"/>
              </a:rPr>
              <a:t> dell’algoritmo è:</a:t>
            </a:r>
            <a:endParaRPr lang="it-IT" altLang="it-IT" sz="1100" dirty="0" smtClean="0">
              <a:latin typeface="Comic Sans MS" pitchFamily="66" charset="0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    T(n) = </a:t>
            </a:r>
            <a:r>
              <a:rPr lang="it-IT" altLang="it-IT" sz="2400" dirty="0" err="1" smtClean="0">
                <a:solidFill>
                  <a:srgbClr val="3366FF"/>
                </a:solidFill>
                <a:latin typeface="Comic Sans MS" pitchFamily="66" charset="0"/>
              </a:rPr>
              <a:t>max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2400" baseline="-25000" dirty="0" smtClean="0">
                <a:solidFill>
                  <a:srgbClr val="3366FF"/>
                </a:solidFill>
                <a:latin typeface="Comic Sans MS" pitchFamily="66" charset="0"/>
              </a:rPr>
              <a:t>istanze I di dimensione n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 {tempo(I)}</a:t>
            </a:r>
          </a:p>
          <a:p>
            <a:pPr eaLnBrk="1" hangingPunct="1">
              <a:lnSpc>
                <a:spcPct val="110000"/>
              </a:lnSpc>
            </a:pPr>
            <a:endParaRPr lang="it-IT" altLang="it-IT" sz="11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lnSpc>
                <a:spcPct val="110000"/>
              </a:lnSpc>
            </a:pPr>
            <a:r>
              <a:rPr lang="it-IT" altLang="it-IT" sz="2000" dirty="0" smtClean="0">
                <a:latin typeface="Comic Sans MS" pitchFamily="66" charset="0"/>
              </a:rPr>
              <a:t>Intuitivamente, </a:t>
            </a:r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T(n)</a:t>
            </a:r>
            <a:r>
              <a:rPr lang="it-IT" altLang="it-IT" sz="2000" dirty="0" smtClean="0">
                <a:latin typeface="Comic Sans MS" pitchFamily="66" charset="0"/>
              </a:rPr>
              <a:t> è </a:t>
            </a:r>
            <a:r>
              <a:rPr lang="it-IT" altLang="it-IT" sz="2000" dirty="0">
                <a:latin typeface="Comic Sans MS" pitchFamily="66" charset="0"/>
              </a:rPr>
              <a:t>il numero di passi elementari </a:t>
            </a:r>
            <a:r>
              <a:rPr lang="it-IT" altLang="it-IT" sz="2000" dirty="0" smtClean="0">
                <a:latin typeface="Comic Sans MS" pitchFamily="66" charset="0"/>
              </a:rPr>
              <a:t>dell’algoritmo sulle istanze di ingresso che comportano più lavoro per l’algoritmo stesso</a:t>
            </a:r>
          </a:p>
          <a:p>
            <a:pPr eaLnBrk="1" hangingPunct="1">
              <a:lnSpc>
                <a:spcPct val="110000"/>
              </a:lnSpc>
            </a:pPr>
            <a:r>
              <a:rPr lang="it-IT" altLang="it-IT" sz="2000" dirty="0" smtClean="0">
                <a:latin typeface="Comic Sans MS" pitchFamily="66" charset="0"/>
              </a:rPr>
              <a:t>Perché è importante? Perché rappresenta una </a:t>
            </a:r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garanzia</a:t>
            </a:r>
            <a:r>
              <a:rPr lang="it-IT" altLang="it-IT" sz="2000" dirty="0" smtClean="0">
                <a:latin typeface="Comic Sans MS" pitchFamily="66" charset="0"/>
              </a:rPr>
              <a:t> (cioè una limitazione superiore) sul tempo di esecuzione su ogni possibile istanza di input!</a:t>
            </a:r>
          </a:p>
          <a:p>
            <a:pPr>
              <a:lnSpc>
                <a:spcPct val="110000"/>
              </a:lnSpc>
            </a:pPr>
            <a:r>
              <a:rPr lang="it-IT" altLang="it-IT" sz="2000" b="1" dirty="0" smtClean="0">
                <a:latin typeface="Comic Sans MS" pitchFamily="66" charset="0"/>
              </a:rPr>
              <a:t>Domanda</a:t>
            </a:r>
            <a:r>
              <a:rPr lang="it-IT" altLang="it-IT" sz="2000" dirty="0" smtClean="0">
                <a:latin typeface="Comic Sans MS" pitchFamily="66" charset="0"/>
              </a:rPr>
              <a:t>: Analogamente a quanto accade con lo studio delle funzioni in analisi matematica, ha senso caratterizzare </a:t>
            </a:r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T(n)</a:t>
            </a:r>
            <a:r>
              <a:rPr lang="it-IT" altLang="it-IT" sz="2000" dirty="0" smtClean="0">
                <a:latin typeface="Comic Sans MS" pitchFamily="66" charset="0"/>
              </a:rPr>
              <a:t> al tendere di </a:t>
            </a:r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000" dirty="0" smtClean="0">
                <a:latin typeface="Comic Sans MS" pitchFamily="66" charset="0"/>
              </a:rPr>
              <a:t> all’infinito, cioè al crescere della dimensione dell’input?</a:t>
            </a:r>
          </a:p>
        </p:txBody>
      </p:sp>
      <p:sp>
        <p:nvSpPr>
          <p:cNvPr id="32773" name="Rectangle 3"/>
          <p:cNvSpPr>
            <a:spLocks noChangeArrowheads="1"/>
          </p:cNvSpPr>
          <p:nvPr/>
        </p:nvSpPr>
        <p:spPr bwMode="black">
          <a:xfrm>
            <a:off x="457200" y="260648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dirty="0" smtClean="0">
                <a:solidFill>
                  <a:srgbClr val="3366FF"/>
                </a:solidFill>
                <a:latin typeface="Comic Sans MS" pitchFamily="66" charset="0"/>
              </a:rPr>
              <a:t>Il caso peggiore di un algoritmo</a:t>
            </a:r>
            <a:endParaRPr lang="it-IT" altLang="it-IT" sz="4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2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2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2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2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2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4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685800" y="548680"/>
            <a:ext cx="7772400" cy="1902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Una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grande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idea: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srgbClr val="3366FF"/>
                </a:solidFill>
                <a:latin typeface="Comic Sans MS" pitchFamily="66" charset="0"/>
                <a:ea typeface="+mj-ea"/>
                <a:cs typeface="+mj-cs"/>
              </a:rPr>
              <a:t>l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notazione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asintotica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288032" y="2793122"/>
            <a:ext cx="838842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Idea</a:t>
            </a:r>
            <a:r>
              <a:rPr lang="en-US" sz="2800" dirty="0" smtClean="0">
                <a:latin typeface="Comic Sans MS" pitchFamily="66" charset="0"/>
              </a:rPr>
              <a:t>: </a:t>
            </a:r>
            <a:r>
              <a:rPr lang="en-US" sz="2800" dirty="0" err="1" smtClean="0">
                <a:latin typeface="Comic Sans MS" pitchFamily="66" charset="0"/>
              </a:rPr>
              <a:t>descrivere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T(n)</a:t>
            </a:r>
            <a:r>
              <a:rPr lang="en-US" sz="2800" dirty="0" smtClean="0">
                <a:latin typeface="Comic Sans MS" pitchFamily="66" charset="0"/>
              </a:rPr>
              <a:t> in </a:t>
            </a:r>
            <a:r>
              <a:rPr lang="en-US" sz="2800" dirty="0" err="1" smtClean="0">
                <a:latin typeface="Comic Sans MS" pitchFamily="66" charset="0"/>
              </a:rPr>
              <a:t>modo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qualitativo</a:t>
            </a:r>
            <a:r>
              <a:rPr lang="en-US" sz="2800" dirty="0">
                <a:latin typeface="Comic Sans MS" pitchFamily="66" charset="0"/>
              </a:rPr>
              <a:t>,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ovvero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perdere</a:t>
            </a:r>
            <a:r>
              <a:rPr lang="en-US" sz="2800" dirty="0" smtClean="0">
                <a:latin typeface="Comic Sans MS" pitchFamily="66" charset="0"/>
              </a:rPr>
              <a:t> un </a:t>
            </a:r>
            <a:r>
              <a:rPr lang="en-US" sz="2800" dirty="0" err="1" smtClean="0">
                <a:latin typeface="Comic Sans MS" pitchFamily="66" charset="0"/>
              </a:rPr>
              <a:t>po</a:t>
            </a:r>
            <a:r>
              <a:rPr lang="en-US" sz="2800" dirty="0" smtClean="0">
                <a:latin typeface="Comic Sans MS" pitchFamily="66" charset="0"/>
              </a:rPr>
              <a:t>’ in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precisione</a:t>
            </a:r>
            <a:r>
              <a:rPr lang="en-US" sz="2800" dirty="0" smtClean="0">
                <a:latin typeface="Comic Sans MS" pitchFamily="66" charset="0"/>
              </a:rPr>
              <a:t> (</a:t>
            </a:r>
            <a:r>
              <a:rPr lang="en-US" sz="2800" dirty="0" err="1" smtClean="0">
                <a:latin typeface="Comic Sans MS" pitchFamily="66" charset="0"/>
              </a:rPr>
              <a:t>senza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perdere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l’essenziale</a:t>
            </a:r>
            <a:r>
              <a:rPr lang="en-US" sz="2800" dirty="0" smtClean="0">
                <a:latin typeface="Comic Sans MS" pitchFamily="66" charset="0"/>
              </a:rPr>
              <a:t>) e </a:t>
            </a:r>
            <a:r>
              <a:rPr lang="en-US" sz="2800" dirty="0" err="1" smtClean="0">
                <a:latin typeface="Comic Sans MS" pitchFamily="66" charset="0"/>
              </a:rPr>
              <a:t>guadagnare</a:t>
            </a:r>
            <a:r>
              <a:rPr lang="en-US" sz="2800" dirty="0" smtClean="0">
                <a:latin typeface="Comic Sans MS" pitchFamily="66" charset="0"/>
              </a:rPr>
              <a:t> in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semplicità</a:t>
            </a:r>
            <a:r>
              <a:rPr lang="en-US" sz="2800" dirty="0" smtClean="0">
                <a:latin typeface="Comic Sans MS" pitchFamily="66" charset="0"/>
              </a:rPr>
              <a:t>, al fine di </a:t>
            </a:r>
            <a:r>
              <a:rPr lang="en-US" sz="2800" dirty="0" err="1" smtClean="0">
                <a:latin typeface="Comic Sans MS" pitchFamily="66" charset="0"/>
              </a:rPr>
              <a:t>raggruppare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gli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algoritmi</a:t>
            </a:r>
            <a:r>
              <a:rPr lang="en-US" sz="2800" dirty="0" smtClean="0">
                <a:latin typeface="Comic Sans MS" pitchFamily="66" charset="0"/>
              </a:rPr>
              <a:t> in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classi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di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equivalenza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rispetto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alla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loro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complessità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computazionale</a:t>
            </a:r>
            <a:r>
              <a:rPr lang="en-US" sz="2800" dirty="0" smtClean="0">
                <a:latin typeface="Comic Sans MS" pitchFamily="66" charset="0"/>
              </a:rPr>
              <a:t>.</a:t>
            </a:r>
          </a:p>
          <a:p>
            <a:endParaRPr lang="en-US" sz="2800" dirty="0" smtClean="0">
              <a:latin typeface="Comic Sans MS" pitchFamily="66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Nota</a:t>
            </a:r>
            <a:r>
              <a:rPr lang="en-US" sz="2800" dirty="0" smtClean="0">
                <a:latin typeface="Comic Sans MS" pitchFamily="66" charset="0"/>
              </a:rPr>
              <a:t>: </a:t>
            </a:r>
            <a:r>
              <a:rPr lang="en-US" sz="2800" dirty="0" err="1" smtClean="0">
                <a:latin typeface="Comic Sans MS" pitchFamily="66" charset="0"/>
              </a:rPr>
              <a:t>nel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seguito</a:t>
            </a:r>
            <a:r>
              <a:rPr lang="en-US" sz="2800" dirty="0" smtClean="0">
                <a:latin typeface="Comic Sans MS" pitchFamily="66" charset="0"/>
              </a:rPr>
              <a:t> ci </a:t>
            </a:r>
            <a:r>
              <a:rPr lang="en-US" sz="2800" dirty="0" err="1" smtClean="0">
                <a:latin typeface="Comic Sans MS" pitchFamily="66" charset="0"/>
              </a:rPr>
              <a:t>concentreremo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su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funzioni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intere</a:t>
            </a:r>
            <a:r>
              <a:rPr lang="en-US" sz="2800" dirty="0" smtClean="0">
                <a:latin typeface="Comic Sans MS" pitchFamily="66" charset="0"/>
              </a:rPr>
              <a:t> positive.</a:t>
            </a:r>
            <a:endParaRPr lang="en-US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28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2438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</a:rPr>
              <a:t>f(n) = O(g(n))</a:t>
            </a:r>
            <a:r>
              <a:rPr lang="it-IT" altLang="it-IT" sz="2800" dirty="0" smtClean="0">
                <a:latin typeface="Comic Sans MS" pitchFamily="66" charset="0"/>
                <a:cs typeface="Times New Roman" pitchFamily="18" charset="0"/>
              </a:rPr>
              <a:t> se </a:t>
            </a:r>
            <a:r>
              <a:rPr lang="it-IT" altLang="it-IT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 due costanti c&gt;0 e n</a:t>
            </a:r>
            <a:r>
              <a:rPr lang="it-IT" altLang="it-IT" sz="2800" baseline="-250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it-IT" altLang="it-IT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≥0 tali che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0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</a:rPr>
              <a:t>f(n) ≤ c g(n) </a:t>
            </a:r>
            <a:r>
              <a:rPr lang="it-IT" altLang="it-IT" sz="2800" dirty="0" smtClean="0">
                <a:latin typeface="Comic Sans MS" pitchFamily="66" charset="0"/>
                <a:cs typeface="Times New Roman" pitchFamily="18" charset="0"/>
              </a:rPr>
              <a:t>per ogni n </a:t>
            </a:r>
            <a:r>
              <a:rPr lang="it-IT" altLang="it-IT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≥</a:t>
            </a:r>
            <a:r>
              <a:rPr lang="it-IT" altLang="it-IT" sz="2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altLang="it-IT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it-IT" altLang="it-IT" sz="2800" baseline="-250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dirty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</a:rPr>
              <a:t>Notazione asintotica O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828800" y="2514600"/>
            <a:ext cx="5867400" cy="3810000"/>
            <a:chOff x="912" y="1344"/>
            <a:chExt cx="4032" cy="2640"/>
          </a:xfrm>
        </p:grpSpPr>
        <p:sp>
          <p:nvSpPr>
            <p:cNvPr id="17415" name="Rectangle 2"/>
            <p:cNvSpPr>
              <a:spLocks noChangeArrowheads="1"/>
            </p:cNvSpPr>
            <p:nvPr/>
          </p:nvSpPr>
          <p:spPr bwMode="auto">
            <a:xfrm>
              <a:off x="912" y="1344"/>
              <a:ext cx="4032" cy="2640"/>
            </a:xfrm>
            <a:prstGeom prst="rect">
              <a:avLst/>
            </a:prstGeom>
            <a:solidFill>
              <a:srgbClr val="FFFF9B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pic>
          <p:nvPicPr>
            <p:cNvPr id="17416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48" y="1432"/>
              <a:ext cx="3760" cy="2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9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Esempi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: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err="1" smtClean="0">
                <a:latin typeface="Comic Sans MS" pitchFamily="66" charset="0"/>
              </a:rPr>
              <a:t>Sia</a:t>
            </a:r>
            <a:r>
              <a:rPr lang="en-US" dirty="0" smtClean="0">
                <a:latin typeface="Comic Sans MS" pitchFamily="66" charset="0"/>
              </a:rPr>
              <a:t> f(n) = 2n</a:t>
            </a:r>
            <a:r>
              <a:rPr lang="en-US" baseline="30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 + 3n, </a:t>
            </a:r>
            <a:r>
              <a:rPr lang="en-US" dirty="0" err="1" smtClean="0">
                <a:latin typeface="Comic Sans MS" pitchFamily="66" charset="0"/>
              </a:rPr>
              <a:t>allora</a:t>
            </a:r>
            <a:endParaRPr lang="en-US" dirty="0" smtClean="0">
              <a:latin typeface="Comic Sans MS" pitchFamily="66" charset="0"/>
            </a:endParaRPr>
          </a:p>
          <a:p>
            <a:pPr eaLnBrk="1" hangingPunct="1"/>
            <a:r>
              <a:rPr lang="en-US" dirty="0" smtClean="0">
                <a:latin typeface="Comic Sans MS" pitchFamily="66" charset="0"/>
              </a:rPr>
              <a:t>f(n)=O(n</a:t>
            </a:r>
            <a:r>
              <a:rPr lang="en-US" baseline="30000" dirty="0" smtClean="0">
                <a:latin typeface="Comic Sans MS" pitchFamily="66" charset="0"/>
              </a:rPr>
              <a:t>3</a:t>
            </a:r>
            <a:r>
              <a:rPr lang="en-US" dirty="0" smtClean="0">
                <a:latin typeface="Comic Sans MS" pitchFamily="66" charset="0"/>
              </a:rPr>
              <a:t>)                  (c=1, n</a:t>
            </a:r>
            <a:r>
              <a:rPr lang="en-US" baseline="-25000" dirty="0" smtClean="0">
                <a:latin typeface="Comic Sans MS" pitchFamily="66" charset="0"/>
              </a:rPr>
              <a:t>0</a:t>
            </a:r>
            <a:r>
              <a:rPr lang="en-US" dirty="0" smtClean="0">
                <a:latin typeface="Comic Sans MS" pitchFamily="66" charset="0"/>
              </a:rPr>
              <a:t>=3)</a:t>
            </a:r>
          </a:p>
          <a:p>
            <a:pPr eaLnBrk="1" hangingPunct="1"/>
            <a:r>
              <a:rPr lang="en-US" dirty="0" smtClean="0">
                <a:latin typeface="Comic Sans MS" pitchFamily="66" charset="0"/>
              </a:rPr>
              <a:t>f(n)=O(n</a:t>
            </a:r>
            <a:r>
              <a:rPr lang="en-US" baseline="30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)                  (c=3, n</a:t>
            </a:r>
            <a:r>
              <a:rPr lang="en-US" baseline="-25000" dirty="0" smtClean="0">
                <a:latin typeface="Comic Sans MS" pitchFamily="66" charset="0"/>
              </a:rPr>
              <a:t>0</a:t>
            </a:r>
            <a:r>
              <a:rPr lang="en-US" dirty="0" smtClean="0">
                <a:latin typeface="Comic Sans MS" pitchFamily="66" charset="0"/>
              </a:rPr>
              <a:t>=3)</a:t>
            </a:r>
          </a:p>
          <a:p>
            <a:pPr eaLnBrk="1" hangingPunct="1"/>
            <a:r>
              <a:rPr lang="en-US" dirty="0" smtClean="0">
                <a:latin typeface="Comic Sans MS" pitchFamily="66" charset="0"/>
              </a:rPr>
              <a:t>f(n) 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 O(n)</a:t>
            </a:r>
          </a:p>
          <a:p>
            <a:pPr marL="0" indent="0" eaLnBrk="1" hangingPunct="1">
              <a:buNone/>
            </a:pPr>
            <a:endParaRPr lang="en-US" dirty="0">
              <a:latin typeface="Comic Sans MS" pitchFamily="66" charset="0"/>
              <a:sym typeface="Symbol" pitchFamily="18" charset="2"/>
            </a:endParaRPr>
          </a:p>
          <a:p>
            <a:pPr marL="0" indent="0">
              <a:buNone/>
            </a:pPr>
            <a:r>
              <a:rPr lang="en-US" dirty="0" smtClean="0">
                <a:latin typeface="Comic Sans MS" pitchFamily="66" charset="0"/>
                <a:sym typeface="Symbol" pitchFamily="18" charset="2"/>
              </a:rPr>
              <a:t>In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generale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, un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qualsiasi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polinomio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di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grado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k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appartiene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a O(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n</a:t>
            </a:r>
            <a:r>
              <a:rPr lang="en-US" baseline="30000" dirty="0" err="1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k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) (e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quindi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anche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a 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O(n</a:t>
            </a:r>
            <a:r>
              <a:rPr lang="en-US" baseline="30000" dirty="0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k+1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), O(n</a:t>
            </a:r>
            <a:r>
              <a:rPr lang="en-US" baseline="30000" dirty="0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k+2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), …)</a:t>
            </a:r>
            <a:endParaRPr lang="en-US" dirty="0" smtClean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7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Riassunto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Abbiamo imparato che non tutti i problemi sono risolubili algoritmicamente</a:t>
            </a:r>
          </a:p>
          <a:p>
            <a:r>
              <a:rPr lang="it-IT" dirty="0" smtClean="0"/>
              <a:t>Ad esempio, decidere se un algoritmo arbitrario su un input arbitrario termina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4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4"/>
          <p:cNvSpPr>
            <a:spLocks noChangeArrowheads="1"/>
          </p:cNvSpPr>
          <p:nvPr/>
        </p:nvSpPr>
        <p:spPr bwMode="auto">
          <a:xfrm>
            <a:off x="1908175" y="3141663"/>
            <a:ext cx="5040313" cy="1079500"/>
          </a:xfrm>
          <a:prstGeom prst="rect">
            <a:avLst/>
          </a:prstGeom>
          <a:solidFill>
            <a:srgbClr val="FFFFCC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smtClean="0">
              <a:solidFill>
                <a:srgbClr val="FFFFFF"/>
              </a:solidFill>
              <a:latin typeface="Times" charset="0"/>
              <a:sym typeface="Symbol" pitchFamily="18" charset="2"/>
            </a:endParaRPr>
          </a:p>
        </p:txBody>
      </p:sp>
      <p:sp>
        <p:nvSpPr>
          <p:cNvPr id="13316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9pPr>
          </a:lstStyle>
          <a:p>
            <a:fld id="{4921E275-FE7F-4921-BA4E-2D934D774E70}" type="slidenum">
              <a:rPr lang="it-IT" altLang="it-IT" sz="1400" smtClean="0">
                <a:solidFill>
                  <a:srgbClr val="FFFFFF"/>
                </a:solidFill>
              </a:rPr>
              <a:pPr/>
              <a:t>20</a:t>
            </a:fld>
            <a:endParaRPr lang="it-IT" altLang="it-IT" sz="1400" smtClean="0">
              <a:solidFill>
                <a:srgbClr val="FFFFFF"/>
              </a:solidFill>
            </a:endParaRPr>
          </a:p>
        </p:txBody>
      </p:sp>
      <p:sp>
        <p:nvSpPr>
          <p:cNvPr id="2056" name="Text Box 2"/>
          <p:cNvSpPr txBox="1">
            <a:spLocks noChangeArrowheads="1"/>
          </p:cNvSpPr>
          <p:nvPr/>
        </p:nvSpPr>
        <p:spPr bwMode="auto">
          <a:xfrm>
            <a:off x="588963" y="487363"/>
            <a:ext cx="8304212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4000" dirty="0">
                <a:latin typeface="Comic Sans MS" pitchFamily="66" charset="0"/>
                <a:sym typeface="Symbol" pitchFamily="18" charset="2"/>
              </a:rPr>
              <a:t>Legame con il concetto di limite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2000" dirty="0">
              <a:solidFill>
                <a:srgbClr val="FFFFFF"/>
              </a:solidFill>
              <a:latin typeface="Comic Sans MS" pitchFamily="66" charset="0"/>
              <a:sym typeface="Symbol" pitchFamily="18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2000" dirty="0">
              <a:solidFill>
                <a:srgbClr val="FFFFFF"/>
              </a:solidFill>
              <a:latin typeface="Comic Sans MS" pitchFamily="66" charset="0"/>
              <a:sym typeface="Symbol" pitchFamily="18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dirty="0">
                <a:solidFill>
                  <a:srgbClr val="FFFFFF"/>
                </a:solidFill>
                <a:latin typeface="Comic Sans MS" pitchFamily="66" charset="0"/>
                <a:sym typeface="Symbol" pitchFamily="18" charset="2"/>
              </a:rPr>
              <a:t> </a:t>
            </a: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2179638" y="3321050"/>
          <a:ext cx="4497387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zione" r:id="rId3" imgW="2514600" imgH="444240" progId="Equation.3">
                  <p:embed/>
                </p:oleObj>
              </mc:Choice>
              <mc:Fallback>
                <p:oleObj name="Equazione" r:id="rId3" imgW="25146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9638" y="3321050"/>
                        <a:ext cx="4497387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Rectangle 3"/>
          <p:cNvSpPr txBox="1">
            <a:spLocks noChangeArrowheads="1"/>
          </p:cNvSpPr>
          <p:nvPr/>
        </p:nvSpPr>
        <p:spPr bwMode="auto">
          <a:xfrm>
            <a:off x="304800" y="1295400"/>
            <a:ext cx="8686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it-IT" altLang="it-IT" sz="3200" dirty="0" smtClean="0">
                <a:solidFill>
                  <a:schemeClr val="tx1"/>
                </a:solidFill>
                <a:latin typeface="Comic Sans MS" pitchFamily="66" charset="0"/>
              </a:rPr>
              <a:t>Se g(n) è definitivamente diversa da 0 per n∞ (praticamente, tutti i casi di nostro interesse),  avremo che</a:t>
            </a: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it-IT" altLang="it-IT" sz="3400" baseline="-250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it-IT" altLang="it-IT" sz="3400" baseline="-250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it-IT" altLang="it-IT" sz="3400" baseline="-250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it-IT" altLang="it-IT" sz="3400" baseline="-250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it-IT" altLang="it-IT" sz="3400" baseline="-250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it-IT" altLang="it-IT" sz="3200" dirty="0" smtClean="0">
                <a:solidFill>
                  <a:schemeClr val="tx1"/>
                </a:solidFill>
                <a:latin typeface="Comic Sans MS" pitchFamily="66" charset="0"/>
              </a:rPr>
              <a:t>ovvero f(n)=O(g(n) se e solo se f(n) è un infinito di ordine non superiore a g(n) </a:t>
            </a:r>
          </a:p>
        </p:txBody>
      </p:sp>
    </p:spTree>
    <p:extLst>
      <p:ext uri="{BB962C8B-B14F-4D97-AF65-F5344CB8AC3E}">
        <p14:creationId xmlns:p14="http://schemas.microsoft.com/office/powerpoint/2010/main" val="108045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22164"/>
            <a:ext cx="8424936" cy="109061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Notazione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asintotica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O e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concetto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di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limite</a:t>
            </a:r>
            <a:endParaRPr lang="en-US" sz="32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293548"/>
              </p:ext>
            </p:extLst>
          </p:nvPr>
        </p:nvGraphicFramePr>
        <p:xfrm>
          <a:off x="381000" y="1700213"/>
          <a:ext cx="8510588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5" name="Equazione" r:id="rId3" imgW="3733560" imgH="444240" progId="Equation.3">
                  <p:embed/>
                </p:oleObj>
              </mc:Choice>
              <mc:Fallback>
                <p:oleObj name="Equazione" r:id="rId3" imgW="373356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700213"/>
                        <a:ext cx="8510588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109203"/>
              </p:ext>
            </p:extLst>
          </p:nvPr>
        </p:nvGraphicFramePr>
        <p:xfrm>
          <a:off x="481013" y="3068638"/>
          <a:ext cx="472598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6" name="Equazione" r:id="rId5" imgW="2336760" imgH="444240" progId="Equation.3">
                  <p:embed/>
                </p:oleObj>
              </mc:Choice>
              <mc:Fallback>
                <p:oleObj name="Equazione" r:id="rId5" imgW="23367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3" y="3068638"/>
                        <a:ext cx="4725987" cy="936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069828"/>
              </p:ext>
            </p:extLst>
          </p:nvPr>
        </p:nvGraphicFramePr>
        <p:xfrm>
          <a:off x="323528" y="4149080"/>
          <a:ext cx="7416824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7" name="Equazione" r:id="rId7" imgW="2997000" imgH="444240" progId="Equation.3">
                  <p:embed/>
                </p:oleObj>
              </mc:Choice>
              <mc:Fallback>
                <p:oleObj name="Equazione" r:id="rId7" imgW="29970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149080"/>
                        <a:ext cx="7416824" cy="873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411105"/>
              </p:ext>
            </p:extLst>
          </p:nvPr>
        </p:nvGraphicFramePr>
        <p:xfrm>
          <a:off x="395536" y="5013176"/>
          <a:ext cx="68834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8" name="Equazione" r:id="rId9" imgW="2781000" imgH="444240" progId="Equation.3">
                  <p:embed/>
                </p:oleObj>
              </mc:Choice>
              <mc:Fallback>
                <p:oleObj name="Equazione" r:id="rId9" imgW="2781000" imgH="444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5013176"/>
                        <a:ext cx="688340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00798" y="5877272"/>
            <a:ext cx="86868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it-IT" altLang="it-IT" sz="2400" dirty="0" smtClean="0">
                <a:latin typeface="Comic Sans MS" pitchFamily="66" charset="0"/>
                <a:cs typeface="Times New Roman" pitchFamily="18" charset="0"/>
              </a:rPr>
              <a:t>Ad esempio 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</a:rPr>
              <a:t>f(n) = (-1)</a:t>
            </a:r>
            <a:r>
              <a:rPr lang="it-IT" altLang="it-IT" sz="2400" baseline="30000" dirty="0" smtClean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</a:rPr>
              <a:t>n </a:t>
            </a:r>
            <a:r>
              <a:rPr lang="it-IT" altLang="it-IT" sz="2400" dirty="0" err="1" smtClean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</a:rPr>
              <a:t>n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altLang="it-IT" sz="2400" dirty="0" smtClean="0">
                <a:latin typeface="Comic Sans MS" pitchFamily="66" charset="0"/>
                <a:cs typeface="Times New Roman" pitchFamily="18" charset="0"/>
              </a:rPr>
              <a:t>e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</a:rPr>
              <a:t> g(n)=n</a:t>
            </a:r>
            <a:r>
              <a:rPr lang="it-IT" altLang="it-IT" sz="2400" dirty="0" smtClean="0">
                <a:latin typeface="Comic Sans MS" pitchFamily="66" charset="0"/>
                <a:cs typeface="Times New Roman" pitchFamily="18" charset="0"/>
              </a:rPr>
              <a:t>; allora 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</a:rPr>
              <a:t>f(n)=O(g(n))</a:t>
            </a:r>
            <a:r>
              <a:rPr lang="it-IT" altLang="it-IT" sz="2400" dirty="0" smtClean="0">
                <a:latin typeface="Comic Sans MS" pitchFamily="66" charset="0"/>
                <a:cs typeface="Times New Roman" pitchFamily="18" charset="0"/>
              </a:rPr>
              <a:t>, ma il </a:t>
            </a:r>
            <a:r>
              <a:rPr lang="it-IT" altLang="it-IT" sz="2400" dirty="0" err="1" smtClean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</a:rPr>
              <a:t>lim</a:t>
            </a:r>
            <a:r>
              <a:rPr lang="it-IT" altLang="it-IT" sz="2400" baseline="-25000" dirty="0" err="1" smtClean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</a:rPr>
              <a:t>n</a:t>
            </a:r>
            <a:r>
              <a:rPr lang="it-IT" altLang="it-IT" sz="2400" baseline="-25000" dirty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  <a:sym typeface="Symbol"/>
              </a:rPr>
              <a:t>∞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</a:rPr>
              <a:t> f(n)/g(n) </a:t>
            </a:r>
            <a:r>
              <a:rPr lang="it-IT" altLang="it-IT" sz="2400" dirty="0" smtClean="0">
                <a:latin typeface="Comic Sans MS" pitchFamily="66" charset="0"/>
                <a:cs typeface="Times New Roman" pitchFamily="18" charset="0"/>
              </a:rPr>
              <a:t>non esiste</a:t>
            </a:r>
            <a:endParaRPr lang="it-IT" altLang="it-IT" sz="2400" baseline="-25000" dirty="0" smtClean="0">
              <a:latin typeface="Comic Sans MS" pitchFamily="66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95155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200" dirty="0" smtClean="0">
                <a:solidFill>
                  <a:srgbClr val="3366FF"/>
                </a:solidFill>
                <a:latin typeface="Comic Sans MS" pitchFamily="66" charset="0"/>
              </a:rPr>
              <a:t>Complessità computazionale (o temporale) di un algoritmo e di un problema</a:t>
            </a:r>
            <a:endParaRPr lang="it-IT" altLang="it-IT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457200" y="1340768"/>
            <a:ext cx="8229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b="1" dirty="0">
                <a:solidFill>
                  <a:srgbClr val="C00000"/>
                </a:solidFill>
                <a:latin typeface="Comic Sans MS" pitchFamily="66" charset="0"/>
              </a:rPr>
              <a:t>Definizione</a:t>
            </a:r>
          </a:p>
          <a:p>
            <a:r>
              <a:rPr lang="it-IT" altLang="it-IT" sz="2400" dirty="0" smtClean="0">
                <a:latin typeface="Comic Sans MS" pitchFamily="66" charset="0"/>
              </a:rPr>
              <a:t>Un </a:t>
            </a:r>
            <a:r>
              <a:rPr lang="it-IT" altLang="it-IT" sz="2400" dirty="0">
                <a:latin typeface="Comic Sans MS" pitchFamily="66" charset="0"/>
              </a:rPr>
              <a:t>algoritmo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it-IT" altLang="it-IT" sz="2400" dirty="0">
                <a:latin typeface="Comic Sans MS" pitchFamily="66" charset="0"/>
              </a:rPr>
              <a:t> </a:t>
            </a:r>
            <a:r>
              <a:rPr lang="it-IT" altLang="it-IT" sz="2400" dirty="0" smtClean="0">
                <a:latin typeface="Comic Sans MS" pitchFamily="66" charset="0"/>
              </a:rPr>
              <a:t>ha una </a:t>
            </a:r>
            <a:r>
              <a:rPr lang="it-IT" altLang="it-IT" sz="2400" dirty="0" smtClean="0">
                <a:solidFill>
                  <a:srgbClr val="FF0000"/>
                </a:solidFill>
                <a:latin typeface="Comic Sans MS" pitchFamily="66" charset="0"/>
              </a:rPr>
              <a:t>complessità computazionale 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O(f(n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))</a:t>
            </a:r>
            <a:r>
              <a:rPr lang="it-IT" altLang="it-IT" sz="2400" dirty="0">
                <a:latin typeface="Comic Sans MS" pitchFamily="66" charset="0"/>
              </a:rPr>
              <a:t> su istanze di </a:t>
            </a:r>
            <a:r>
              <a:rPr lang="it-IT" altLang="it-IT" sz="2400" dirty="0" smtClean="0">
                <a:latin typeface="Comic Sans MS" pitchFamily="66" charset="0"/>
              </a:rPr>
              <a:t>dimensione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latin typeface="Comic Sans MS" pitchFamily="66" charset="0"/>
              </a:rPr>
              <a:t> </a:t>
            </a:r>
            <a:r>
              <a:rPr lang="it-IT" altLang="it-IT" sz="2400" dirty="0" smtClean="0">
                <a:latin typeface="Comic Sans MS" pitchFamily="66" charset="0"/>
              </a:rPr>
              <a:t>se 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T(n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)=O(f(n))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457200" y="4224453"/>
            <a:ext cx="8229600" cy="1532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b="1" dirty="0" smtClean="0">
                <a:solidFill>
                  <a:srgbClr val="C00000"/>
                </a:solidFill>
                <a:latin typeface="Comic Sans MS" pitchFamily="66" charset="0"/>
              </a:rPr>
              <a:t>Definizione (</a:t>
            </a:r>
            <a:r>
              <a:rPr lang="it-IT" altLang="it-IT" sz="2400" b="1" i="1" dirty="0" err="1" smtClean="0">
                <a:solidFill>
                  <a:srgbClr val="C00000"/>
                </a:solidFill>
                <a:latin typeface="Comic Sans MS" pitchFamily="66" charset="0"/>
              </a:rPr>
              <a:t>upper</a:t>
            </a:r>
            <a:r>
              <a:rPr lang="it-IT" altLang="it-IT" sz="2400" b="1" i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it-IT" altLang="it-IT" sz="2400" b="1" i="1" dirty="0" err="1" smtClean="0">
                <a:solidFill>
                  <a:srgbClr val="C00000"/>
                </a:solidFill>
                <a:latin typeface="Comic Sans MS" pitchFamily="66" charset="0"/>
              </a:rPr>
              <a:t>bound</a:t>
            </a:r>
            <a:r>
              <a:rPr lang="it-IT" altLang="it-IT" sz="2400" b="1" i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it-IT" altLang="it-IT" sz="2400" b="1" dirty="0" smtClean="0">
                <a:solidFill>
                  <a:srgbClr val="C00000"/>
                </a:solidFill>
                <a:latin typeface="Comic Sans MS" pitchFamily="66" charset="0"/>
              </a:rPr>
              <a:t>di un problema)</a:t>
            </a:r>
            <a:endParaRPr lang="it-IT" altLang="it-IT" sz="2400" b="1" dirty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altLang="it-IT" sz="2400" dirty="0">
                <a:latin typeface="Comic Sans MS" pitchFamily="66" charset="0"/>
              </a:rPr>
              <a:t>Un problema </a:t>
            </a:r>
            <a:r>
              <a:rPr lang="el-GR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Π</a:t>
            </a:r>
            <a:r>
              <a:rPr lang="it-IT" altLang="it-IT" sz="2400" dirty="0" smtClean="0">
                <a:latin typeface="Comic Sans MS" pitchFamily="66" charset="0"/>
              </a:rPr>
              <a:t> </a:t>
            </a:r>
            <a:r>
              <a:rPr lang="it-IT" altLang="it-IT" sz="2400" dirty="0">
                <a:latin typeface="Comic Sans MS" pitchFamily="66" charset="0"/>
              </a:rPr>
              <a:t>ha una 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</a:rPr>
              <a:t>complessità computazionale </a:t>
            </a:r>
            <a:r>
              <a:rPr lang="it-IT" altLang="it-IT" sz="2400" dirty="0" smtClean="0">
                <a:latin typeface="Comic Sans MS" pitchFamily="66" charset="0"/>
              </a:rPr>
              <a:t>o</a:t>
            </a:r>
            <a:r>
              <a:rPr lang="it-IT" altLang="it-IT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altLang="it-IT" sz="2400" i="1" dirty="0" err="1" smtClean="0">
                <a:solidFill>
                  <a:srgbClr val="FF0000"/>
                </a:solidFill>
                <a:latin typeface="Comic Sans MS" pitchFamily="66" charset="0"/>
              </a:rPr>
              <a:t>upper</a:t>
            </a:r>
            <a:r>
              <a:rPr lang="it-IT" altLang="it-IT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altLang="it-IT" sz="2400" i="1" dirty="0" err="1" smtClean="0">
                <a:solidFill>
                  <a:srgbClr val="FF0000"/>
                </a:solidFill>
                <a:latin typeface="Comic Sans MS" pitchFamily="66" charset="0"/>
              </a:rPr>
              <a:t>bound</a:t>
            </a:r>
            <a:r>
              <a:rPr lang="it-IT" altLang="it-IT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O(f(n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))</a:t>
            </a:r>
            <a:r>
              <a:rPr lang="it-IT" altLang="it-IT" sz="2400" dirty="0">
                <a:latin typeface="Comic Sans MS" pitchFamily="66" charset="0"/>
              </a:rPr>
              <a:t> </a:t>
            </a:r>
            <a:r>
              <a:rPr lang="it-IT" altLang="it-IT" sz="2400" dirty="0" smtClean="0">
                <a:latin typeface="Comic Sans MS" pitchFamily="66" charset="0"/>
              </a:rPr>
              <a:t>se 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</a:rPr>
              <a:t>esiste</a:t>
            </a:r>
            <a:r>
              <a:rPr lang="it-IT" altLang="it-IT" sz="2400" dirty="0">
                <a:latin typeface="Comic Sans MS" pitchFamily="66" charset="0"/>
              </a:rPr>
              <a:t> un algoritmo che risolve </a:t>
            </a:r>
            <a:r>
              <a:rPr lang="el-GR" altLang="it-IT" sz="2400" dirty="0">
                <a:solidFill>
                  <a:srgbClr val="3366FF"/>
                </a:solidFill>
                <a:latin typeface="Comic Sans MS" pitchFamily="66" charset="0"/>
              </a:rPr>
              <a:t>Π</a:t>
            </a:r>
            <a:r>
              <a:rPr lang="it-IT" altLang="it-IT" sz="2400" dirty="0" smtClean="0">
                <a:latin typeface="Comic Sans MS" pitchFamily="66" charset="0"/>
              </a:rPr>
              <a:t> la cui complessità computazionale è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O(f(n))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6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classe </a:t>
            </a:r>
            <a:r>
              <a:rPr lang="it-IT" dirty="0" smtClean="0">
                <a:solidFill>
                  <a:srgbClr val="3366FF"/>
                </a:solidFill>
              </a:rPr>
              <a:t>Time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/>
              <a:t>Ora </a:t>
            </a:r>
            <a:r>
              <a:rPr lang="it-IT" dirty="0"/>
              <a:t>che abbiamo definito i concetti di dimensione dell’istanza, modello di calcolo e notazione asintotica ‘’</a:t>
            </a:r>
            <a:r>
              <a:rPr lang="it-IT" dirty="0">
                <a:solidFill>
                  <a:srgbClr val="FF0000"/>
                </a:solidFill>
              </a:rPr>
              <a:t>O</a:t>
            </a:r>
            <a:r>
              <a:rPr lang="it-IT" dirty="0"/>
              <a:t>’’, possiamo introdurre la classe </a:t>
            </a:r>
            <a:r>
              <a:rPr lang="it-IT" dirty="0">
                <a:solidFill>
                  <a:srgbClr val="3366FF"/>
                </a:solidFill>
              </a:rPr>
              <a:t>Time</a:t>
            </a:r>
            <a:r>
              <a:rPr lang="it-IT" dirty="0"/>
              <a:t>: </a:t>
            </a:r>
            <a:r>
              <a:rPr lang="it-IT" dirty="0" smtClean="0"/>
              <a:t>Data un’istanza di dimensione </a:t>
            </a:r>
            <a:r>
              <a:rPr lang="it-IT" dirty="0" smtClean="0">
                <a:solidFill>
                  <a:srgbClr val="3366FF"/>
                </a:solidFill>
              </a:rPr>
              <a:t>n</a:t>
            </a:r>
            <a:r>
              <a:rPr lang="it-IT" dirty="0" smtClean="0"/>
              <a:t>, e data una qualunque funzione </a:t>
            </a:r>
            <a:r>
              <a:rPr lang="it-IT" dirty="0" smtClean="0">
                <a:solidFill>
                  <a:srgbClr val="3366FF"/>
                </a:solidFill>
              </a:rPr>
              <a:t>f(n)</a:t>
            </a:r>
            <a:r>
              <a:rPr lang="it-IT" dirty="0" smtClean="0"/>
              <a:t>, chiamiamo</a:t>
            </a:r>
          </a:p>
          <a:p>
            <a:pPr algn="ctr">
              <a:buNone/>
            </a:pPr>
            <a:r>
              <a:rPr lang="it-IT" dirty="0" smtClean="0">
                <a:solidFill>
                  <a:srgbClr val="3366FF"/>
                </a:solidFill>
              </a:rPr>
              <a:t>Time(f(n))</a:t>
            </a:r>
          </a:p>
          <a:p>
            <a:pPr marL="0" indent="0">
              <a:buNone/>
            </a:pPr>
            <a:r>
              <a:rPr lang="it-IT" dirty="0" smtClean="0"/>
              <a:t>l’insieme dei </a:t>
            </a:r>
            <a:r>
              <a:rPr lang="it-IT" dirty="0" smtClean="0">
                <a:solidFill>
                  <a:srgbClr val="FF0000"/>
                </a:solidFill>
              </a:rPr>
              <a:t>problemi </a:t>
            </a:r>
            <a:r>
              <a:rPr lang="it-IT" dirty="0" smtClean="0"/>
              <a:t>che possono essere risolti sulla RAM in tempo </a:t>
            </a:r>
            <a:r>
              <a:rPr lang="it-IT" dirty="0" smtClean="0">
                <a:solidFill>
                  <a:srgbClr val="3366FF"/>
                </a:solidFill>
              </a:rPr>
              <a:t>O(f(n</a:t>
            </a:r>
            <a:r>
              <a:rPr lang="it-IT" dirty="0" smtClean="0">
                <a:solidFill>
                  <a:srgbClr val="3366FF"/>
                </a:solidFill>
              </a:rPr>
              <a:t>))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NOTA</a:t>
            </a:r>
            <a:r>
              <a:rPr lang="it-IT" dirty="0"/>
              <a:t>: </a:t>
            </a:r>
            <a:r>
              <a:rPr lang="it-IT" dirty="0">
                <a:solidFill>
                  <a:srgbClr val="3366FF"/>
                </a:solidFill>
              </a:rPr>
              <a:t>Time(1)</a:t>
            </a:r>
            <a:r>
              <a:rPr lang="it-IT" dirty="0"/>
              <a:t> denota i problemi che possono essere risolti in tempo </a:t>
            </a:r>
            <a:r>
              <a:rPr lang="it-IT" dirty="0">
                <a:solidFill>
                  <a:srgbClr val="3366FF"/>
                </a:solidFill>
              </a:rPr>
              <a:t>costante</a:t>
            </a:r>
            <a:r>
              <a:rPr lang="it-IT" dirty="0"/>
              <a:t>, indipendentemente dalla dimensione dell’istanza (sono quindi problemi banali)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Esempi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buNone/>
            </a:pPr>
            <a:r>
              <a:rPr lang="it-IT" sz="2400" dirty="0" smtClean="0"/>
              <a:t>	</a:t>
            </a:r>
          </a:p>
          <a:p>
            <a:r>
              <a:rPr lang="it-IT" sz="3000" dirty="0" smtClean="0"/>
              <a:t>Il </a:t>
            </a:r>
            <a:r>
              <a:rPr lang="it-IT" sz="3000" dirty="0" smtClean="0">
                <a:solidFill>
                  <a:srgbClr val="FF0000"/>
                </a:solidFill>
              </a:rPr>
              <a:t>problema della ricerca</a:t>
            </a:r>
            <a:r>
              <a:rPr lang="it-IT" sz="3000" dirty="0" smtClean="0"/>
              <a:t>, ovvero di verificare se un certo elemento è presente in un dato insieme di dimensione </a:t>
            </a:r>
            <a:r>
              <a:rPr lang="it-IT" sz="3000" dirty="0" smtClean="0">
                <a:solidFill>
                  <a:srgbClr val="3366FF"/>
                </a:solidFill>
              </a:rPr>
              <a:t>n</a:t>
            </a:r>
            <a:r>
              <a:rPr lang="it-IT" sz="3000" dirty="0" smtClean="0"/>
              <a:t>, appartiene a </a:t>
            </a:r>
            <a:r>
              <a:rPr lang="it-IT" sz="3000" dirty="0" smtClean="0">
                <a:solidFill>
                  <a:srgbClr val="3366FF"/>
                </a:solidFill>
              </a:rPr>
              <a:t>Time(n)</a:t>
            </a:r>
            <a:r>
              <a:rPr lang="it-IT" sz="3000" dirty="0" smtClean="0"/>
              <a:t>: basta scorrere tutti gli elementi e verificarne la presenza</a:t>
            </a:r>
          </a:p>
          <a:p>
            <a:endParaRPr lang="it-IT" sz="3000" dirty="0"/>
          </a:p>
          <a:p>
            <a:r>
              <a:rPr lang="it-IT" sz="3000" dirty="0" smtClean="0"/>
              <a:t>Lo stesso problema, nel caso in cui gli elementi fossero </a:t>
            </a:r>
            <a:r>
              <a:rPr lang="it-IT" sz="3000" b="1" dirty="0" smtClean="0"/>
              <a:t>ordinati</a:t>
            </a:r>
            <a:r>
              <a:rPr lang="it-IT" sz="3000" dirty="0" smtClean="0"/>
              <a:t>, si può dimostrare che appartiene a </a:t>
            </a:r>
            <a:r>
              <a:rPr lang="it-IT" sz="3000" dirty="0" smtClean="0">
                <a:solidFill>
                  <a:srgbClr val="3366FF"/>
                </a:solidFill>
              </a:rPr>
              <a:t>Time(log n). </a:t>
            </a:r>
            <a:r>
              <a:rPr lang="it-IT" sz="3000" dirty="0" smtClean="0">
                <a:solidFill>
                  <a:srgbClr val="FF0000"/>
                </a:solidFill>
              </a:rPr>
              <a:t>Esercizio per casa:</a:t>
            </a:r>
            <a:r>
              <a:rPr lang="it-IT" sz="3000" dirty="0" smtClean="0"/>
              <a:t> </a:t>
            </a:r>
            <a:r>
              <a:rPr lang="it-IT" sz="3000" dirty="0" smtClean="0"/>
              <a:t>Riuscite a progettare un algoritmo con tale complessità </a:t>
            </a:r>
            <a:r>
              <a:rPr lang="it-IT" sz="3000" dirty="0" smtClean="0"/>
              <a:t>temporale, e a darne dimostrazione di correttezza?</a:t>
            </a:r>
            <a:endParaRPr lang="it-IT" sz="3000" dirty="0" smtClean="0"/>
          </a:p>
          <a:p>
            <a:endParaRPr lang="it-IT" sz="3000" dirty="0" smtClean="0">
              <a:solidFill>
                <a:srgbClr val="3366FF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2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Altri problemi non calcolabili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it-IT" sz="2400" dirty="0" smtClean="0"/>
              <a:t>	</a:t>
            </a:r>
          </a:p>
          <a:p>
            <a:pPr marL="540000" lvl="1">
              <a:buFont typeface="Arial" pitchFamily="34" charset="0"/>
              <a:buChar char="•"/>
            </a:pPr>
            <a:r>
              <a:rPr lang="it-IT" dirty="0" smtClean="0">
                <a:solidFill>
                  <a:srgbClr val="7030A0"/>
                </a:solidFill>
              </a:rPr>
              <a:t>Esistono risultati di non calcolabilità relativi ad altre aree della matematica, tra cui la teoria dei numeri e l'algebra, e per problemi meno ‘’esoterici’’ del problema dell’arresto </a:t>
            </a:r>
          </a:p>
          <a:p>
            <a:pPr marL="540000" lvl="1">
              <a:buFont typeface="Arial" pitchFamily="34" charset="0"/>
              <a:buChar char="•"/>
            </a:pPr>
            <a:r>
              <a:rPr lang="it-IT" dirty="0" smtClean="0"/>
              <a:t>Tra questi, occupa un posto di rilievo il ben noto </a:t>
            </a:r>
            <a:r>
              <a:rPr lang="it-IT" dirty="0" smtClean="0">
                <a:solidFill>
                  <a:srgbClr val="FF0000"/>
                </a:solidFill>
              </a:rPr>
              <a:t>decimo problema di </a:t>
            </a:r>
            <a:r>
              <a:rPr lang="it-IT" dirty="0" err="1" smtClean="0">
                <a:solidFill>
                  <a:srgbClr val="FF0000"/>
                </a:solidFill>
              </a:rPr>
              <a:t>Hilbert</a:t>
            </a:r>
            <a:r>
              <a:rPr lang="it-IT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5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Equazioni </a:t>
            </a:r>
            <a:r>
              <a:rPr lang="it-IT" dirty="0" err="1" smtClean="0"/>
              <a:t>diofantee</a:t>
            </a:r>
            <a:endParaRPr lang="it-IT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it-IT" sz="2400" dirty="0" smtClean="0"/>
              <a:t>	</a:t>
            </a:r>
          </a:p>
          <a:p>
            <a:pPr>
              <a:buNone/>
            </a:pPr>
            <a:r>
              <a:rPr lang="it-IT" dirty="0" smtClean="0"/>
              <a:t>	Un'</a:t>
            </a:r>
            <a:r>
              <a:rPr lang="it-IT" dirty="0" smtClean="0">
                <a:solidFill>
                  <a:srgbClr val="0070C0"/>
                </a:solidFill>
              </a:rPr>
              <a:t>equazione diofantea</a:t>
            </a:r>
            <a:r>
              <a:rPr lang="it-IT" dirty="0" smtClean="0"/>
              <a:t> è un'equazione </a:t>
            </a:r>
            <a:r>
              <a:rPr lang="it-IT" dirty="0" smtClean="0"/>
              <a:t>in più variabili della </a:t>
            </a:r>
            <a:r>
              <a:rPr lang="it-IT" dirty="0" smtClean="0"/>
              <a:t>forma</a:t>
            </a:r>
          </a:p>
          <a:p>
            <a:pPr algn="ctr">
              <a:buNone/>
            </a:pPr>
            <a:r>
              <a:rPr lang="it-IT" dirty="0" smtClean="0">
                <a:solidFill>
                  <a:srgbClr val="0070C0"/>
                </a:solidFill>
              </a:rPr>
              <a:t>p(x</a:t>
            </a:r>
            <a:r>
              <a:rPr lang="it-IT" sz="2000" baseline="-25000" dirty="0" smtClean="0">
                <a:solidFill>
                  <a:srgbClr val="0070C0"/>
                </a:solidFill>
              </a:rPr>
              <a:t>1</a:t>
            </a:r>
            <a:r>
              <a:rPr lang="it-IT" dirty="0" smtClean="0">
                <a:solidFill>
                  <a:srgbClr val="0070C0"/>
                </a:solidFill>
              </a:rPr>
              <a:t>,x</a:t>
            </a:r>
            <a:r>
              <a:rPr lang="it-IT" sz="2000" baseline="-25000" dirty="0" smtClean="0">
                <a:solidFill>
                  <a:srgbClr val="0070C0"/>
                </a:solidFill>
              </a:rPr>
              <a:t>2</a:t>
            </a:r>
            <a:r>
              <a:rPr lang="it-IT" dirty="0" smtClean="0">
                <a:solidFill>
                  <a:srgbClr val="0070C0"/>
                </a:solidFill>
              </a:rPr>
              <a:t>,...,</a:t>
            </a:r>
            <a:r>
              <a:rPr lang="it-IT" dirty="0" err="1" smtClean="0">
                <a:solidFill>
                  <a:srgbClr val="0070C0"/>
                </a:solidFill>
              </a:rPr>
              <a:t>x</a:t>
            </a:r>
            <a:r>
              <a:rPr lang="it-IT" sz="2000" baseline="-25000" dirty="0" err="1" smtClean="0">
                <a:solidFill>
                  <a:srgbClr val="0070C0"/>
                </a:solidFill>
              </a:rPr>
              <a:t>m</a:t>
            </a:r>
            <a:r>
              <a:rPr lang="it-IT" dirty="0" smtClean="0">
                <a:solidFill>
                  <a:srgbClr val="0070C0"/>
                </a:solidFill>
              </a:rPr>
              <a:t>) = 0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dove </a:t>
            </a:r>
            <a:r>
              <a:rPr lang="it-IT" dirty="0" smtClean="0">
                <a:solidFill>
                  <a:srgbClr val="0070C0"/>
                </a:solidFill>
              </a:rPr>
              <a:t>p</a:t>
            </a:r>
            <a:r>
              <a:rPr lang="it-IT" dirty="0" smtClean="0"/>
              <a:t> è un polinomio a </a:t>
            </a:r>
            <a:r>
              <a:rPr lang="it-IT" b="1" dirty="0" smtClean="0"/>
              <a:t>coefficienti interi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it-IT" sz="1600" dirty="0"/>
          </a:p>
          <a:p>
            <a:pPr>
              <a:buNone/>
            </a:pPr>
            <a:r>
              <a:rPr lang="it-IT" sz="2800" dirty="0" smtClean="0"/>
              <a:t>Ad esempio: 2x</a:t>
            </a:r>
            <a:r>
              <a:rPr lang="it-IT" sz="2800" baseline="30000" dirty="0" smtClean="0"/>
              <a:t>4</a:t>
            </a:r>
            <a:r>
              <a:rPr lang="it-IT" sz="2800" dirty="0" smtClean="0"/>
              <a:t>+5y</a:t>
            </a:r>
            <a:r>
              <a:rPr lang="it-IT" sz="2800" baseline="30000" dirty="0" smtClean="0"/>
              <a:t>5</a:t>
            </a:r>
            <a:r>
              <a:rPr lang="it-IT" sz="2800" dirty="0" smtClean="0"/>
              <a:t>-7z</a:t>
            </a:r>
            <a:r>
              <a:rPr lang="it-IT" sz="2800" baseline="30000" dirty="0" smtClean="0"/>
              <a:t>3</a:t>
            </a:r>
            <a:r>
              <a:rPr lang="it-IT" sz="2800" dirty="0" smtClean="0"/>
              <a:t>=0</a:t>
            </a:r>
          </a:p>
          <a:p>
            <a:pPr>
              <a:buNone/>
            </a:pPr>
            <a:r>
              <a:rPr lang="it-IT" sz="2800" dirty="0"/>
              <a:t>	</a:t>
            </a:r>
            <a:r>
              <a:rPr lang="it-IT" sz="2800" dirty="0" smtClean="0"/>
              <a:t>		 </a:t>
            </a:r>
            <a:r>
              <a:rPr lang="it-IT" sz="3000" dirty="0" smtClean="0"/>
              <a:t>x</a:t>
            </a:r>
            <a:r>
              <a:rPr lang="it-IT" sz="3000" baseline="30000" dirty="0" smtClean="0"/>
              <a:t>2</a:t>
            </a:r>
            <a:r>
              <a:rPr lang="it-IT" sz="3000" dirty="0" smtClean="0"/>
              <a:t>+y</a:t>
            </a:r>
            <a:r>
              <a:rPr lang="it-IT" sz="3000" baseline="30000" dirty="0" smtClean="0"/>
              <a:t>2</a:t>
            </a:r>
            <a:r>
              <a:rPr lang="it-IT" sz="3000" dirty="0" smtClean="0"/>
              <a:t>-z</a:t>
            </a:r>
            <a:r>
              <a:rPr lang="it-IT" sz="3000" baseline="30000" dirty="0" smtClean="0"/>
              <a:t>2</a:t>
            </a:r>
            <a:r>
              <a:rPr lang="it-IT" sz="3000" dirty="0" smtClean="0"/>
              <a:t>=0</a:t>
            </a:r>
          </a:p>
          <a:p>
            <a:pPr>
              <a:buNone/>
            </a:pPr>
            <a:r>
              <a:rPr lang="it-IT" sz="3000" dirty="0"/>
              <a:t>	</a:t>
            </a:r>
            <a:r>
              <a:rPr lang="it-IT" sz="3000" dirty="0" smtClean="0"/>
              <a:t>		</a:t>
            </a:r>
            <a:r>
              <a:rPr lang="it-IT" sz="3000" dirty="0"/>
              <a:t> </a:t>
            </a:r>
            <a:r>
              <a:rPr lang="it-IT" sz="3000" dirty="0" smtClean="0"/>
              <a:t>x</a:t>
            </a:r>
            <a:r>
              <a:rPr lang="it-IT" sz="3000" baseline="30000" dirty="0" smtClean="0"/>
              <a:t>5</a:t>
            </a:r>
            <a:r>
              <a:rPr lang="it-IT" sz="3000" dirty="0" smtClean="0"/>
              <a:t>+2y</a:t>
            </a:r>
            <a:r>
              <a:rPr lang="it-IT" sz="3000" baseline="30000" dirty="0" smtClean="0"/>
              <a:t>2</a:t>
            </a:r>
            <a:r>
              <a:rPr lang="it-IT" sz="3000" dirty="0" smtClean="0"/>
              <a:t>-z</a:t>
            </a:r>
            <a:r>
              <a:rPr lang="it-IT" sz="3000" baseline="30000" dirty="0" smtClean="0"/>
              <a:t>5</a:t>
            </a:r>
            <a:r>
              <a:rPr lang="it-IT" sz="3000" dirty="0" smtClean="0"/>
              <a:t>-12w</a:t>
            </a:r>
            <a:r>
              <a:rPr lang="it-IT" sz="3000" baseline="30000" dirty="0" smtClean="0"/>
              <a:t>9</a:t>
            </a:r>
            <a:r>
              <a:rPr lang="it-IT" sz="3000" dirty="0" smtClean="0"/>
              <a:t>=0</a:t>
            </a:r>
          </a:p>
          <a:p>
            <a:pPr>
              <a:buNone/>
            </a:pPr>
            <a:r>
              <a:rPr lang="it-IT" sz="3000" dirty="0" smtClean="0"/>
              <a:t>ma anche una classicissima equazione lineare: 3x+y-1=0</a:t>
            </a:r>
          </a:p>
          <a:p>
            <a:pPr>
              <a:buNone/>
            </a:pPr>
            <a:endParaRPr lang="it-IT" sz="28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49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Il decimo problema di </a:t>
            </a:r>
            <a:r>
              <a:rPr lang="it-IT" dirty="0" err="1" smtClean="0"/>
              <a:t>Hilbert</a:t>
            </a:r>
            <a:r>
              <a:rPr lang="it-IT" dirty="0" smtClean="0"/>
              <a:t> (1)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877272"/>
          </a:xfrm>
        </p:spPr>
        <p:txBody>
          <a:bodyPr>
            <a:normAutofit fontScale="47500" lnSpcReduction="20000"/>
          </a:bodyPr>
          <a:lstStyle/>
          <a:p>
            <a:pPr lvl="1">
              <a:buNone/>
            </a:pPr>
            <a:r>
              <a:rPr lang="it-IT" sz="2400" dirty="0" smtClean="0"/>
              <a:t>	</a:t>
            </a:r>
          </a:p>
          <a:p>
            <a:pPr marL="0" indent="0">
              <a:buNone/>
            </a:pPr>
            <a:r>
              <a:rPr lang="it-IT" sz="4400" dirty="0" smtClean="0"/>
              <a:t>Data </a:t>
            </a:r>
            <a:r>
              <a:rPr lang="it-IT" sz="4400" dirty="0" smtClean="0"/>
              <a:t>un’arbitraria equazione diofantea, di grado arbitrario e con un numero arbitrario di </a:t>
            </a:r>
            <a:r>
              <a:rPr lang="it-IT" sz="4400" dirty="0" smtClean="0"/>
              <a:t>incognite </a:t>
            </a:r>
            <a:r>
              <a:rPr lang="it-IT" sz="4400" dirty="0" smtClean="0">
                <a:solidFill>
                  <a:srgbClr val="0070C0"/>
                </a:solidFill>
              </a:rPr>
              <a:t>p(x</a:t>
            </a:r>
            <a:r>
              <a:rPr lang="it-IT" sz="2900" baseline="-25000" dirty="0" smtClean="0">
                <a:solidFill>
                  <a:srgbClr val="0070C0"/>
                </a:solidFill>
              </a:rPr>
              <a:t>1</a:t>
            </a:r>
            <a:r>
              <a:rPr lang="it-IT" sz="4400" dirty="0" smtClean="0">
                <a:solidFill>
                  <a:srgbClr val="0070C0"/>
                </a:solidFill>
              </a:rPr>
              <a:t>,x</a:t>
            </a:r>
            <a:r>
              <a:rPr lang="it-IT" sz="2900" baseline="-25000" dirty="0" smtClean="0">
                <a:solidFill>
                  <a:srgbClr val="0070C0"/>
                </a:solidFill>
              </a:rPr>
              <a:t>2</a:t>
            </a:r>
            <a:r>
              <a:rPr lang="it-IT" sz="4400" dirty="0" smtClean="0">
                <a:solidFill>
                  <a:srgbClr val="0070C0"/>
                </a:solidFill>
              </a:rPr>
              <a:t>,...,</a:t>
            </a:r>
            <a:r>
              <a:rPr lang="it-IT" sz="4400" dirty="0" err="1" smtClean="0">
                <a:solidFill>
                  <a:srgbClr val="0070C0"/>
                </a:solidFill>
              </a:rPr>
              <a:t>x</a:t>
            </a:r>
            <a:r>
              <a:rPr lang="it-IT" sz="2900" baseline="-25000" dirty="0" err="1" smtClean="0">
                <a:solidFill>
                  <a:srgbClr val="0070C0"/>
                </a:solidFill>
              </a:rPr>
              <a:t>m</a:t>
            </a:r>
            <a:r>
              <a:rPr lang="it-IT" sz="4400" dirty="0" smtClean="0">
                <a:solidFill>
                  <a:srgbClr val="0070C0"/>
                </a:solidFill>
              </a:rPr>
              <a:t>) = </a:t>
            </a:r>
            <a:r>
              <a:rPr lang="it-IT" sz="4400" dirty="0" smtClean="0">
                <a:solidFill>
                  <a:srgbClr val="0070C0"/>
                </a:solidFill>
              </a:rPr>
              <a:t>0</a:t>
            </a:r>
            <a:r>
              <a:rPr lang="it-IT" sz="4400" dirty="0" smtClean="0"/>
              <a:t>, </a:t>
            </a:r>
            <a:r>
              <a:rPr lang="it-IT" sz="4400" dirty="0" smtClean="0">
                <a:solidFill>
                  <a:srgbClr val="FF0000"/>
                </a:solidFill>
              </a:rPr>
              <a:t>decidere algoritmicamente</a:t>
            </a:r>
            <a:r>
              <a:rPr lang="it-IT" sz="4400" dirty="0" smtClean="0"/>
              <a:t> se </a:t>
            </a:r>
            <a:r>
              <a:rPr lang="it-IT" sz="4400" dirty="0" smtClean="0">
                <a:solidFill>
                  <a:srgbClr val="0070C0"/>
                </a:solidFill>
              </a:rPr>
              <a:t>p</a:t>
            </a:r>
            <a:r>
              <a:rPr lang="it-IT" sz="4400" dirty="0" smtClean="0"/>
              <a:t> ammette </a:t>
            </a:r>
            <a:r>
              <a:rPr lang="it-IT" sz="4400" b="1" dirty="0" smtClean="0"/>
              <a:t>soluzioni </a:t>
            </a:r>
            <a:r>
              <a:rPr lang="it-IT" sz="4400" b="1" dirty="0" smtClean="0"/>
              <a:t>intere</a:t>
            </a:r>
            <a:r>
              <a:rPr lang="it-IT" sz="4400" dirty="0"/>
              <a:t> </a:t>
            </a:r>
            <a:r>
              <a:rPr lang="it-IT" sz="4400" dirty="0" smtClean="0"/>
              <a:t>(cioè in </a:t>
            </a:r>
            <a:r>
              <a:rPr lang="it-IT" sz="4400" b="1" dirty="0" smtClean="0"/>
              <a:t>Z</a:t>
            </a:r>
            <a:r>
              <a:rPr lang="it-IT" sz="4400" dirty="0" smtClean="0"/>
              <a:t>).</a:t>
            </a:r>
            <a:endParaRPr lang="it-IT" sz="4400" dirty="0" smtClean="0"/>
          </a:p>
          <a:p>
            <a:pPr>
              <a:buNone/>
            </a:pPr>
            <a:endParaRPr lang="it-IT" sz="2900" dirty="0" smtClean="0"/>
          </a:p>
          <a:p>
            <a:pPr>
              <a:buNone/>
            </a:pPr>
            <a:r>
              <a:rPr lang="it-IT" sz="3600" dirty="0" smtClean="0"/>
              <a:t>Ad </a:t>
            </a:r>
            <a:r>
              <a:rPr lang="it-IT" sz="3600" dirty="0"/>
              <a:t>esempio: </a:t>
            </a:r>
            <a:endParaRPr lang="it-IT" sz="3600" dirty="0" smtClean="0"/>
          </a:p>
          <a:p>
            <a:pPr>
              <a:buNone/>
            </a:pPr>
            <a:r>
              <a:rPr lang="it-IT" sz="3600" dirty="0" smtClean="0"/>
              <a:t>2x</a:t>
            </a:r>
            <a:r>
              <a:rPr lang="it-IT" sz="3600" baseline="30000" dirty="0" smtClean="0"/>
              <a:t>4</a:t>
            </a:r>
            <a:r>
              <a:rPr lang="it-IT" sz="3600" dirty="0" smtClean="0"/>
              <a:t>+5y</a:t>
            </a:r>
            <a:r>
              <a:rPr lang="it-IT" sz="3600" baseline="30000" dirty="0" smtClean="0"/>
              <a:t>5</a:t>
            </a:r>
            <a:r>
              <a:rPr lang="it-IT" sz="3600" dirty="0" smtClean="0"/>
              <a:t>-7z</a:t>
            </a:r>
            <a:r>
              <a:rPr lang="it-IT" sz="3600" baseline="30000" dirty="0" smtClean="0"/>
              <a:t>3</a:t>
            </a:r>
            <a:r>
              <a:rPr lang="it-IT" sz="3600" dirty="0" smtClean="0"/>
              <a:t>=0 ha soluzioni? Sì, ad esempio x=y=z=1</a:t>
            </a:r>
            <a:endParaRPr lang="it-IT" sz="3600" dirty="0"/>
          </a:p>
          <a:p>
            <a:pPr>
              <a:buNone/>
            </a:pPr>
            <a:r>
              <a:rPr lang="it-IT" sz="3600" dirty="0" smtClean="0"/>
              <a:t>x</a:t>
            </a:r>
            <a:r>
              <a:rPr lang="it-IT" sz="3600" baseline="30000" dirty="0" smtClean="0"/>
              <a:t>2</a:t>
            </a:r>
            <a:r>
              <a:rPr lang="it-IT" sz="3600" dirty="0" smtClean="0"/>
              <a:t>+y</a:t>
            </a:r>
            <a:r>
              <a:rPr lang="it-IT" sz="3600" baseline="30000" dirty="0" smtClean="0"/>
              <a:t>2</a:t>
            </a:r>
            <a:r>
              <a:rPr lang="it-IT" sz="3600" dirty="0" smtClean="0"/>
              <a:t>-z</a:t>
            </a:r>
            <a:r>
              <a:rPr lang="it-IT" sz="3600" baseline="30000" dirty="0" smtClean="0"/>
              <a:t>2</a:t>
            </a:r>
            <a:r>
              <a:rPr lang="it-IT" sz="3600" dirty="0" smtClean="0"/>
              <a:t>=0 </a:t>
            </a:r>
            <a:r>
              <a:rPr lang="it-IT" sz="3600" dirty="0"/>
              <a:t>ha soluzioni? </a:t>
            </a:r>
            <a:r>
              <a:rPr lang="it-IT" sz="3600" dirty="0" smtClean="0"/>
              <a:t>Sì, infinite (le </a:t>
            </a:r>
            <a:r>
              <a:rPr lang="it-IT" sz="3600" dirty="0" smtClean="0">
                <a:solidFill>
                  <a:srgbClr val="3366FF"/>
                </a:solidFill>
              </a:rPr>
              <a:t>terne pitagoriche</a:t>
            </a:r>
            <a:r>
              <a:rPr lang="it-IT" sz="3600" dirty="0" smtClean="0"/>
              <a:t>, ad esempio x=3,y=4,z=5)</a:t>
            </a:r>
            <a:endParaRPr lang="it-IT" sz="3600" dirty="0"/>
          </a:p>
          <a:p>
            <a:pPr>
              <a:buNone/>
            </a:pPr>
            <a:r>
              <a:rPr lang="it-IT" sz="3600" dirty="0" smtClean="0"/>
              <a:t>x</a:t>
            </a:r>
            <a:r>
              <a:rPr lang="it-IT" sz="3600" baseline="30000" dirty="0" smtClean="0"/>
              <a:t>5</a:t>
            </a:r>
            <a:r>
              <a:rPr lang="it-IT" sz="3600" dirty="0" smtClean="0"/>
              <a:t>+y</a:t>
            </a:r>
            <a:r>
              <a:rPr lang="it-IT" sz="3600" baseline="30000" dirty="0" smtClean="0"/>
              <a:t>5</a:t>
            </a:r>
            <a:r>
              <a:rPr lang="it-IT" sz="3600" dirty="0" smtClean="0"/>
              <a:t>-z</a:t>
            </a:r>
            <a:r>
              <a:rPr lang="it-IT" sz="3600" baseline="30000" dirty="0" smtClean="0"/>
              <a:t>5</a:t>
            </a:r>
            <a:r>
              <a:rPr lang="it-IT" sz="3600" dirty="0" smtClean="0"/>
              <a:t>=0 </a:t>
            </a:r>
            <a:r>
              <a:rPr lang="it-IT" sz="3600" dirty="0"/>
              <a:t>ha </a:t>
            </a:r>
            <a:r>
              <a:rPr lang="it-IT" sz="3600" dirty="0" smtClean="0"/>
              <a:t>soluzioni </a:t>
            </a:r>
            <a:r>
              <a:rPr lang="it-IT" sz="3600" dirty="0" smtClean="0">
                <a:solidFill>
                  <a:srgbClr val="FF0000"/>
                </a:solidFill>
              </a:rPr>
              <a:t>non banali</a:t>
            </a:r>
            <a:r>
              <a:rPr lang="it-IT" sz="3600" dirty="0" smtClean="0"/>
              <a:t> (cioè </a:t>
            </a:r>
            <a:r>
              <a:rPr lang="it-IT" sz="3600" dirty="0"/>
              <a:t>diverse da x=y=z=w=0)</a:t>
            </a:r>
            <a:r>
              <a:rPr lang="it-IT" sz="3600" dirty="0" smtClean="0"/>
              <a:t>? </a:t>
            </a:r>
          </a:p>
          <a:p>
            <a:pPr>
              <a:buNone/>
            </a:pPr>
            <a:r>
              <a:rPr lang="it-IT" sz="3600" dirty="0"/>
              <a:t>	</a:t>
            </a:r>
            <a:r>
              <a:rPr lang="it-IT" sz="3600" dirty="0" smtClean="0"/>
              <a:t>No, </a:t>
            </a:r>
            <a:r>
              <a:rPr lang="it-IT" sz="3600" dirty="0" smtClean="0">
                <a:solidFill>
                  <a:srgbClr val="3366FF"/>
                </a:solidFill>
              </a:rPr>
              <a:t>ultimo teorema di </a:t>
            </a:r>
            <a:r>
              <a:rPr lang="it-IT" sz="3600" dirty="0" err="1" smtClean="0">
                <a:solidFill>
                  <a:srgbClr val="3366FF"/>
                </a:solidFill>
              </a:rPr>
              <a:t>Fermat</a:t>
            </a:r>
            <a:r>
              <a:rPr lang="it-IT" sz="3600" dirty="0" smtClean="0">
                <a:solidFill>
                  <a:srgbClr val="3366FF"/>
                </a:solidFill>
              </a:rPr>
              <a:t> </a:t>
            </a:r>
            <a:r>
              <a:rPr lang="it-IT" sz="3600" dirty="0" smtClean="0"/>
              <a:t>(enunciato in forma di congettura nel 1637, e risolto da A. </a:t>
            </a:r>
            <a:r>
              <a:rPr lang="it-IT" sz="3600" dirty="0" err="1" smtClean="0"/>
              <a:t>Wiles</a:t>
            </a:r>
            <a:r>
              <a:rPr lang="it-IT" sz="3600" dirty="0" smtClean="0"/>
              <a:t> nel 1994!!!)</a:t>
            </a:r>
          </a:p>
          <a:p>
            <a:pPr>
              <a:buNone/>
            </a:pPr>
            <a:r>
              <a:rPr lang="it-IT" sz="3600" dirty="0" smtClean="0"/>
              <a:t>x</a:t>
            </a:r>
            <a:r>
              <a:rPr lang="it-IT" sz="3600" baseline="30000" dirty="0" smtClean="0"/>
              <a:t>4</a:t>
            </a:r>
            <a:r>
              <a:rPr lang="it-IT" sz="3600" dirty="0" smtClean="0"/>
              <a:t>+y</a:t>
            </a:r>
            <a:r>
              <a:rPr lang="it-IT" sz="3600" baseline="30000" dirty="0" smtClean="0"/>
              <a:t>4</a:t>
            </a:r>
            <a:r>
              <a:rPr lang="it-IT" sz="3600" dirty="0" smtClean="0"/>
              <a:t>+z</a:t>
            </a:r>
            <a:r>
              <a:rPr lang="it-IT" sz="3600" baseline="30000" dirty="0" smtClean="0"/>
              <a:t>4</a:t>
            </a:r>
            <a:r>
              <a:rPr lang="it-IT" sz="3600" dirty="0" smtClean="0"/>
              <a:t>-w</a:t>
            </a:r>
            <a:r>
              <a:rPr lang="it-IT" sz="3600" baseline="30000" dirty="0" smtClean="0"/>
              <a:t>4</a:t>
            </a:r>
            <a:r>
              <a:rPr lang="it-IT" sz="3600" dirty="0" smtClean="0"/>
              <a:t>=0</a:t>
            </a:r>
            <a:r>
              <a:rPr lang="it-IT" sz="3600" dirty="0"/>
              <a:t> ha soluzioni </a:t>
            </a:r>
            <a:r>
              <a:rPr lang="it-IT" sz="3600" dirty="0">
                <a:solidFill>
                  <a:srgbClr val="FF0000"/>
                </a:solidFill>
              </a:rPr>
              <a:t>non banali</a:t>
            </a:r>
            <a:r>
              <a:rPr lang="it-IT" sz="3600" dirty="0" smtClean="0"/>
              <a:t>? </a:t>
            </a:r>
          </a:p>
          <a:p>
            <a:pPr>
              <a:buNone/>
            </a:pPr>
            <a:r>
              <a:rPr lang="it-IT" sz="3600" dirty="0"/>
              <a:t>	</a:t>
            </a:r>
            <a:r>
              <a:rPr lang="it-IT" sz="3600" dirty="0" smtClean="0"/>
              <a:t>Eulero alla fine del ‘700 congetturò che non avesse soluzioni non banali, ma si sbagliava: nel 1988 è stato dimostrato che ammette soluzioni, e anzi, che ne ammette infinite (si può dimostrare partendo da:</a:t>
            </a:r>
          </a:p>
          <a:p>
            <a:pPr>
              <a:buNone/>
            </a:pPr>
            <a:endParaRPr lang="it-IT" sz="2900" dirty="0"/>
          </a:p>
          <a:p>
            <a:pPr algn="ctr">
              <a:buNone/>
            </a:pPr>
            <a:r>
              <a:rPr lang="it-IT" sz="3300" dirty="0"/>
              <a:t>2682440</a:t>
            </a:r>
            <a:r>
              <a:rPr lang="it-IT" sz="3300" baseline="30000" dirty="0"/>
              <a:t>4 </a:t>
            </a:r>
            <a:r>
              <a:rPr lang="it-IT" sz="3300" dirty="0"/>
              <a:t>+ 15365639</a:t>
            </a:r>
            <a:r>
              <a:rPr lang="it-IT" sz="3300" baseline="30000" dirty="0"/>
              <a:t>4</a:t>
            </a:r>
            <a:r>
              <a:rPr lang="it-IT" sz="3300" dirty="0"/>
              <a:t> + </a:t>
            </a:r>
            <a:r>
              <a:rPr lang="it-IT" sz="3300" dirty="0" smtClean="0"/>
              <a:t>18796760</a:t>
            </a:r>
            <a:r>
              <a:rPr lang="it-IT" sz="3300" baseline="30000" dirty="0" smtClean="0"/>
              <a:t>4 </a:t>
            </a:r>
            <a:r>
              <a:rPr lang="it-IT" sz="3300" dirty="0" smtClean="0"/>
              <a:t>- 20615673</a:t>
            </a:r>
            <a:r>
              <a:rPr lang="it-IT" sz="3300" baseline="30000" dirty="0" smtClean="0"/>
              <a:t>4</a:t>
            </a:r>
            <a:r>
              <a:rPr lang="it-IT" sz="3300" dirty="0" smtClean="0"/>
              <a:t> = 0)</a:t>
            </a:r>
            <a:r>
              <a:rPr lang="it-IT" sz="3300" dirty="0"/>
              <a:t/>
            </a:r>
            <a:br>
              <a:rPr lang="it-IT" sz="3300" dirty="0"/>
            </a:br>
            <a:endParaRPr lang="it-IT" sz="5800" dirty="0"/>
          </a:p>
          <a:p>
            <a:pPr>
              <a:buNone/>
            </a:pPr>
            <a:r>
              <a:rPr lang="it-IT" sz="3600" dirty="0" smtClean="0"/>
              <a:t>3x</a:t>
            </a:r>
            <a:r>
              <a:rPr lang="it-IT" sz="3600" baseline="30000" dirty="0" smtClean="0"/>
              <a:t>4</a:t>
            </a:r>
            <a:r>
              <a:rPr lang="it-IT" sz="3600" dirty="0" smtClean="0"/>
              <a:t>+2y</a:t>
            </a:r>
            <a:r>
              <a:rPr lang="it-IT" sz="3600" baseline="30000" dirty="0" smtClean="0"/>
              <a:t>5</a:t>
            </a:r>
            <a:r>
              <a:rPr lang="it-IT" sz="3600" dirty="0" smtClean="0"/>
              <a:t>-12z</a:t>
            </a:r>
            <a:r>
              <a:rPr lang="it-IT" sz="3600" baseline="30000" dirty="0" smtClean="0"/>
              <a:t>3</a:t>
            </a:r>
            <a:r>
              <a:rPr lang="it-IT" sz="3600" dirty="0" smtClean="0"/>
              <a:t>+27w</a:t>
            </a:r>
            <a:r>
              <a:rPr lang="it-IT" sz="3600" baseline="30000" dirty="0" smtClean="0"/>
              <a:t>17</a:t>
            </a:r>
            <a:r>
              <a:rPr lang="it-IT" sz="3600" dirty="0" smtClean="0"/>
              <a:t>=0? Boh…</a:t>
            </a:r>
            <a:endParaRPr lang="it-IT" sz="3600" dirty="0"/>
          </a:p>
          <a:p>
            <a:pPr>
              <a:buNone/>
            </a:pPr>
            <a:endParaRPr lang="it-IT" sz="30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96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decimo problema di </a:t>
            </a:r>
            <a:r>
              <a:rPr lang="it-IT" dirty="0" err="1" smtClean="0"/>
              <a:t>Hilbert</a:t>
            </a:r>
            <a:r>
              <a:rPr lang="it-IT" dirty="0" smtClean="0"/>
              <a:t> (2)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it-IT" sz="2400" dirty="0" smtClean="0"/>
              <a:t>	</a:t>
            </a:r>
          </a:p>
          <a:p>
            <a:r>
              <a:rPr lang="it-IT" dirty="0" smtClean="0">
                <a:solidFill>
                  <a:srgbClr val="7030A0"/>
                </a:solidFill>
              </a:rPr>
              <a:t>La questione circa la calcolabilità di questo problema è rimasta aperta per moltissimi anni, e ha </a:t>
            </a:r>
            <a:r>
              <a:rPr lang="it-IT" dirty="0">
                <a:solidFill>
                  <a:srgbClr val="7030A0"/>
                </a:solidFill>
              </a:rPr>
              <a:t>attratto l'attenzione di illustri </a:t>
            </a:r>
            <a:r>
              <a:rPr lang="it-IT" dirty="0" smtClean="0">
                <a:solidFill>
                  <a:srgbClr val="7030A0"/>
                </a:solidFill>
              </a:rPr>
              <a:t>matematici</a:t>
            </a:r>
            <a:endParaRPr lang="it-IT" dirty="0" smtClean="0">
              <a:solidFill>
                <a:srgbClr val="00B050"/>
              </a:solidFill>
            </a:endParaRPr>
          </a:p>
          <a:p>
            <a:r>
              <a:rPr lang="it-IT" cap="all" dirty="0" smtClean="0">
                <a:solidFill>
                  <a:srgbClr val="FF0000"/>
                </a:solidFill>
              </a:rPr>
              <a:t>è</a:t>
            </a:r>
            <a:r>
              <a:rPr lang="it-IT" dirty="0" smtClean="0">
                <a:solidFill>
                  <a:srgbClr val="FF0000"/>
                </a:solidFill>
              </a:rPr>
              <a:t> stata risolta negativamente nel 1970 da un matematico russo allora poco più che ventenne, Yuri </a:t>
            </a:r>
            <a:r>
              <a:rPr lang="it-IT" dirty="0" err="1" smtClean="0">
                <a:solidFill>
                  <a:srgbClr val="FF0000"/>
                </a:solidFill>
              </a:rPr>
              <a:t>Matiyasevich</a:t>
            </a:r>
            <a:r>
              <a:rPr lang="it-IT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31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Problemi risolubili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70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Concentriamoci ora sui problemi risolubili, ovvero quelli per cui esiste un algoritmo risolutivo (che opera in tempo finito). Il nostro obiettivo è ora quello di separare i problemi </a:t>
            </a:r>
            <a:r>
              <a:rPr lang="it-IT" dirty="0" smtClean="0">
                <a:solidFill>
                  <a:srgbClr val="008000"/>
                </a:solidFill>
              </a:rPr>
              <a:t>trattabili </a:t>
            </a:r>
            <a:r>
              <a:rPr lang="it-IT" dirty="0" smtClean="0"/>
              <a:t>da quelli </a:t>
            </a:r>
            <a:r>
              <a:rPr lang="it-IT" dirty="0" smtClean="0">
                <a:solidFill>
                  <a:srgbClr val="FF0000"/>
                </a:solidFill>
              </a:rPr>
              <a:t>intrattabili</a:t>
            </a:r>
            <a:r>
              <a:rPr lang="it-IT" dirty="0" smtClean="0"/>
              <a:t>, dove intuitivamente </a:t>
            </a:r>
            <a:r>
              <a:rPr lang="it-IT" dirty="0" smtClean="0">
                <a:solidFill>
                  <a:srgbClr val="008000"/>
                </a:solidFill>
              </a:rPr>
              <a:t>trattabile </a:t>
            </a:r>
            <a:r>
              <a:rPr lang="it-IT" dirty="0" smtClean="0"/>
              <a:t>significa che il problema può essere </a:t>
            </a:r>
            <a:r>
              <a:rPr lang="it-IT" dirty="0" smtClean="0">
                <a:solidFill>
                  <a:srgbClr val="3366FF"/>
                </a:solidFill>
              </a:rPr>
              <a:t>risolto prima che sia diventato inutile averne trovato la soluzione </a:t>
            </a:r>
            <a:r>
              <a:rPr lang="it-IT" dirty="0" smtClean="0">
                <a:sym typeface="Wingdings" pitchFamily="2" charset="2"/>
              </a:rPr>
              <a:t>. Andiamo dunque al cuore dell’algoritmica, ovvero parliamo della </a:t>
            </a:r>
            <a:r>
              <a:rPr lang="it-IT" dirty="0" smtClean="0">
                <a:solidFill>
                  <a:srgbClr val="FF0000"/>
                </a:solidFill>
                <a:sym typeface="Wingdings" pitchFamily="2" charset="2"/>
              </a:rPr>
              <a:t>complessità computazionale</a:t>
            </a:r>
            <a:r>
              <a:rPr lang="it-IT" dirty="0" smtClean="0">
                <a:sym typeface="Wingdings" pitchFamily="2" charset="2"/>
              </a:rPr>
              <a:t>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3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Complessità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computazionale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: </a:t>
            </a:r>
            <a:r>
              <a:rPr lang="en-US" sz="4000" dirty="0">
                <a:solidFill>
                  <a:srgbClr val="3366FF"/>
                </a:solidFill>
                <a:latin typeface="Comic Sans MS" pitchFamily="66" charset="0"/>
              </a:rPr>
              <a:t/>
            </a:r>
            <a:br>
              <a:rPr lang="en-US" sz="4000" dirty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alcuni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concetti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di cui non è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sempre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facile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parlare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270892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Comic Sans MS" pitchFamily="66" charset="0"/>
              </a:rPr>
              <a:t>algoritmo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051720" y="3284984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Comic Sans MS" pitchFamily="66" charset="0"/>
              </a:rPr>
              <a:t>problema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707904" y="2810545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Comic Sans MS" pitchFamily="66" charset="0"/>
              </a:rPr>
              <a:t>istanza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436096" y="3275692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Comic Sans MS" pitchFamily="66" charset="0"/>
              </a:rPr>
              <a:t>modello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omic Sans MS" pitchFamily="66" charset="0"/>
              </a:rPr>
              <a:t>di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omic Sans MS" pitchFamily="66" charset="0"/>
              </a:rPr>
              <a:t>calcolo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51520" y="4077072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Comic Sans MS" pitchFamily="66" charset="0"/>
              </a:rPr>
              <a:t>dimensione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omic Sans MS" pitchFamily="66" charset="0"/>
              </a:rPr>
              <a:t>dell’istanza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779912" y="4149080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Comic Sans MS" pitchFamily="66" charset="0"/>
              </a:rPr>
              <a:t>caso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omic Sans MS" pitchFamily="66" charset="0"/>
              </a:rPr>
              <a:t>peggiore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020272" y="2780928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Comic Sans MS" pitchFamily="66" charset="0"/>
              </a:rPr>
              <a:t>efficienza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7092280" y="4479503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Comic Sans MS" pitchFamily="66" charset="0"/>
              </a:rPr>
              <a:t>correttezza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3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23428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3366FF"/>
                </a:solidFill>
                <a:latin typeface="Comic Sans MS" pitchFamily="66" charset="0"/>
              </a:rPr>
              <a:t>A </a:t>
            </a:r>
            <a:r>
              <a:rPr lang="en-US" sz="4000" dirty="0" err="1" smtClean="0">
                <a:solidFill>
                  <a:srgbClr val="3366FF"/>
                </a:solidFill>
                <a:latin typeface="Comic Sans MS" pitchFamily="66" charset="0"/>
              </a:rPr>
              <a:t>cosa</a:t>
            </a:r>
            <a:r>
              <a:rPr lang="en-US" sz="4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4000" dirty="0" err="1" smtClean="0">
                <a:solidFill>
                  <a:srgbClr val="3366FF"/>
                </a:solidFill>
                <a:latin typeface="Comic Sans MS" pitchFamily="66" charset="0"/>
              </a:rPr>
              <a:t>vogliamo</a:t>
            </a:r>
            <a:r>
              <a:rPr lang="en-US" sz="4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4000" dirty="0" err="1" smtClean="0">
                <a:solidFill>
                  <a:srgbClr val="3366FF"/>
                </a:solidFill>
                <a:latin typeface="Comic Sans MS" pitchFamily="66" charset="0"/>
              </a:rPr>
              <a:t>rispondere</a:t>
            </a:r>
            <a:r>
              <a:rPr lang="en-US" sz="4000" dirty="0" smtClean="0">
                <a:solidFill>
                  <a:srgbClr val="3366FF"/>
                </a:solidFill>
                <a:latin typeface="Comic Sans MS" pitchFamily="66" charset="0"/>
              </a:rPr>
              <a:t>?</a:t>
            </a:r>
            <a:endParaRPr lang="en-US" sz="4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107504" y="620688"/>
            <a:ext cx="8928992" cy="612068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buNone/>
            </a:pPr>
            <a:r>
              <a:rPr lang="en-US" sz="2000" dirty="0" smtClean="0">
                <a:latin typeface="Comic Sans MS" pitchFamily="66" charset="0"/>
              </a:rPr>
              <a:t>CONTESTO: </a:t>
            </a:r>
            <a:r>
              <a:rPr lang="en-US" sz="2000" dirty="0" err="1" smtClean="0">
                <a:latin typeface="Comic Sans MS" pitchFamily="66" charset="0"/>
              </a:rPr>
              <a:t>Abbiamo</a:t>
            </a:r>
            <a:r>
              <a:rPr lang="en-US" sz="2000" dirty="0" smtClean="0">
                <a:latin typeface="Comic Sans MS" pitchFamily="66" charset="0"/>
              </a:rPr>
              <a:t> un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problema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a cui </a:t>
            </a:r>
            <a:r>
              <a:rPr lang="en-US" sz="2000" dirty="0" err="1" smtClean="0">
                <a:latin typeface="Comic Sans MS" pitchFamily="66" charset="0"/>
              </a:rPr>
              <a:t>sono</a:t>
            </a:r>
            <a:r>
              <a:rPr lang="en-US" sz="2000" dirty="0" smtClean="0">
                <a:latin typeface="Comic Sans MS" pitchFamily="66" charset="0"/>
              </a:rPr>
              <a:t> associate diverse (infinite)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istanze</a:t>
            </a:r>
            <a:r>
              <a:rPr lang="en-US" sz="2000" dirty="0" smtClean="0">
                <a:latin typeface="Comic Sans MS" pitchFamily="66" charset="0"/>
              </a:rPr>
              <a:t> di </a:t>
            </a:r>
            <a:r>
              <a:rPr lang="en-US" sz="2000" dirty="0" err="1" smtClean="0">
                <a:latin typeface="Comic Sans MS" pitchFamily="66" charset="0"/>
              </a:rPr>
              <a:t>diversa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dimensione</a:t>
            </a:r>
            <a:r>
              <a:rPr lang="en-US" sz="2000" dirty="0" smtClean="0">
                <a:latin typeface="Comic Sans MS" pitchFamily="66" charset="0"/>
              </a:rPr>
              <a:t>. </a:t>
            </a:r>
            <a:r>
              <a:rPr lang="en-US" sz="2000" dirty="0" err="1" smtClean="0">
                <a:latin typeface="Comic Sans MS" pitchFamily="66" charset="0"/>
              </a:rPr>
              <a:t>Vogliamo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risolvere</a:t>
            </a:r>
            <a:r>
              <a:rPr lang="en-US" sz="2000" dirty="0" smtClean="0">
                <a:latin typeface="Comic Sans MS" pitchFamily="66" charset="0"/>
              </a:rPr>
              <a:t> (</a:t>
            </a:r>
            <a:r>
              <a:rPr lang="en-US" sz="2000" dirty="0" err="1" smtClean="0">
                <a:latin typeface="Comic Sans MS" pitchFamily="66" charset="0"/>
              </a:rPr>
              <a:t>automaticamente</a:t>
            </a:r>
            <a:r>
              <a:rPr lang="en-US" sz="2000" dirty="0" smtClean="0">
                <a:latin typeface="Comic Sans MS" pitchFamily="66" charset="0"/>
              </a:rPr>
              <a:t>) </a:t>
            </a:r>
            <a:r>
              <a:rPr lang="en-US" sz="2000" dirty="0" err="1" smtClean="0">
                <a:latin typeface="Comic Sans MS" pitchFamily="66" charset="0"/>
              </a:rPr>
              <a:t>il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problema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progettando</a:t>
            </a:r>
            <a:r>
              <a:rPr lang="en-US" sz="2000" dirty="0" smtClean="0">
                <a:latin typeface="Comic Sans MS" pitchFamily="66" charset="0"/>
              </a:rPr>
              <a:t> un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algoritmo</a:t>
            </a:r>
            <a:r>
              <a:rPr lang="en-US" sz="2000" dirty="0" smtClean="0">
                <a:latin typeface="Comic Sans MS" pitchFamily="66" charset="0"/>
              </a:rPr>
              <a:t>. </a:t>
            </a:r>
            <a:r>
              <a:rPr lang="en-US" sz="2000" dirty="0" err="1" smtClean="0">
                <a:latin typeface="Comic Sans MS" pitchFamily="66" charset="0"/>
              </a:rPr>
              <a:t>L’algoritmo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sarà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eseguito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</a:t>
            </a:r>
            <a:r>
              <a:rPr lang="en-US" sz="2000" dirty="0" smtClean="0">
                <a:latin typeface="Comic Sans MS" pitchFamily="66" charset="0"/>
              </a:rPr>
              <a:t> un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modello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calcolo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e </a:t>
            </a:r>
            <a:r>
              <a:rPr lang="en-US" sz="2000" dirty="0" err="1" smtClean="0">
                <a:latin typeface="Comic Sans MS" pitchFamily="66" charset="0"/>
              </a:rPr>
              <a:t>deve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descrivere</a:t>
            </a:r>
            <a:r>
              <a:rPr lang="en-US" sz="2000" dirty="0" smtClean="0">
                <a:latin typeface="Comic Sans MS" pitchFamily="66" charset="0"/>
              </a:rPr>
              <a:t> in </a:t>
            </a:r>
            <a:r>
              <a:rPr lang="en-US" sz="2000" dirty="0" err="1" smtClean="0">
                <a:latin typeface="Comic Sans MS" pitchFamily="66" charset="0"/>
              </a:rPr>
              <a:t>modo</a:t>
            </a:r>
            <a:r>
              <a:rPr lang="en-US" sz="2000" dirty="0" smtClean="0">
                <a:latin typeface="Comic Sans MS" pitchFamily="66" charset="0"/>
              </a:rPr>
              <a:t> non </a:t>
            </a:r>
            <a:r>
              <a:rPr lang="en-US" sz="2000" dirty="0" err="1" smtClean="0">
                <a:latin typeface="Comic Sans MS" pitchFamily="66" charset="0"/>
              </a:rPr>
              <a:t>ambiguo</a:t>
            </a:r>
            <a:r>
              <a:rPr lang="en-US" sz="2000" dirty="0" smtClean="0">
                <a:latin typeface="Comic Sans MS" pitchFamily="66" charset="0"/>
              </a:rPr>
              <a:t> (</a:t>
            </a:r>
            <a:r>
              <a:rPr lang="en-US" sz="2000" dirty="0" err="1" smtClean="0">
                <a:latin typeface="Comic Sans MS" pitchFamily="66" charset="0"/>
              </a:rPr>
              <a:t>utilizzando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appositi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costrutti</a:t>
            </a:r>
            <a:r>
              <a:rPr lang="en-US" sz="2000" dirty="0" smtClean="0">
                <a:latin typeface="Comic Sans MS" pitchFamily="66" charset="0"/>
              </a:rPr>
              <a:t>) la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sequenza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operazioni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modello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risolvono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generica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istanza</a:t>
            </a:r>
            <a:r>
              <a:rPr lang="en-US" sz="2000" dirty="0" smtClean="0">
                <a:latin typeface="Comic Sans MS" pitchFamily="66" charset="0"/>
              </a:rPr>
              <a:t>. La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complessità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temporale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/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spaziale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di </a:t>
            </a:r>
            <a:r>
              <a:rPr lang="en-US" sz="2000" b="1" dirty="0" err="1" smtClean="0">
                <a:solidFill>
                  <a:srgbClr val="008000"/>
                </a:solidFill>
                <a:latin typeface="Comic Sans MS" pitchFamily="66" charset="0"/>
              </a:rPr>
              <a:t>un’esecuzione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008000"/>
                </a:solidFill>
                <a:latin typeface="Comic Sans MS" pitchFamily="66" charset="0"/>
              </a:rPr>
              <a:t>dell’algoritmo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specifica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istanza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è </a:t>
            </a:r>
            <a:r>
              <a:rPr lang="en-US" sz="2000" dirty="0" err="1" smtClean="0">
                <a:latin typeface="Comic Sans MS" pitchFamily="66" charset="0"/>
              </a:rPr>
              <a:t>misurata</a:t>
            </a:r>
            <a:r>
              <a:rPr lang="en-US" sz="2000" dirty="0" smtClean="0">
                <a:latin typeface="Comic Sans MS" pitchFamily="66" charset="0"/>
              </a:rPr>
              <a:t> come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numero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di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operazioni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eseguite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/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memoria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utilizzata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modello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di </a:t>
            </a:r>
            <a:r>
              <a:rPr lang="en-US" sz="2000" dirty="0" err="1" smtClean="0">
                <a:latin typeface="Comic Sans MS" pitchFamily="66" charset="0"/>
              </a:rPr>
              <a:t>calcolo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prescelto</a:t>
            </a:r>
            <a:r>
              <a:rPr lang="en-US" sz="2000" dirty="0" smtClean="0">
                <a:latin typeface="Comic Sans MS" pitchFamily="66" charset="0"/>
              </a:rPr>
              <a:t>, e </a:t>
            </a:r>
            <a:r>
              <a:rPr lang="en-US" sz="2000" dirty="0" err="1" smtClean="0">
                <a:latin typeface="Comic Sans MS" pitchFamily="66" charset="0"/>
              </a:rPr>
              <a:t>dipende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dalla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dimensione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dell’istanza</a:t>
            </a:r>
            <a:r>
              <a:rPr lang="en-US" sz="2000" dirty="0" smtClean="0">
                <a:latin typeface="Comic Sans MS" pitchFamily="66" charset="0"/>
              </a:rPr>
              <a:t> e </a:t>
            </a:r>
            <a:r>
              <a:rPr lang="en-US" sz="2000" dirty="0" err="1" smtClean="0">
                <a:latin typeface="Comic Sans MS" pitchFamily="66" charset="0"/>
              </a:rPr>
              <a:t>dall’istanza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stessa</a:t>
            </a:r>
            <a:r>
              <a:rPr lang="en-US" sz="2000" dirty="0" smtClean="0">
                <a:latin typeface="Comic Sans MS" pitchFamily="66" charset="0"/>
              </a:rPr>
              <a:t>. </a:t>
            </a:r>
            <a:endParaRPr lang="en-US" sz="2000" dirty="0" smtClean="0">
              <a:latin typeface="Comic Sans MS" pitchFamily="66" charset="0"/>
            </a:endParaRPr>
          </a:p>
          <a:p>
            <a:pPr>
              <a:buNone/>
            </a:pPr>
            <a:endParaRPr lang="en-US" sz="2000" dirty="0">
              <a:latin typeface="Comic Sans MS" pitchFamily="66" charset="0"/>
            </a:endParaRPr>
          </a:p>
          <a:p>
            <a:pPr>
              <a:buNone/>
            </a:pPr>
            <a:r>
              <a:rPr lang="en-US" sz="2000" dirty="0">
                <a:latin typeface="Comic Sans MS" pitchFamily="66" charset="0"/>
              </a:rPr>
              <a:t>DOMANDA </a:t>
            </a:r>
            <a:r>
              <a:rPr lang="en-US" sz="2000" dirty="0" smtClean="0">
                <a:latin typeface="Comic Sans MS" pitchFamily="66" charset="0"/>
              </a:rPr>
              <a:t>1: </a:t>
            </a:r>
            <a:r>
              <a:rPr lang="en-US" sz="2000" dirty="0" err="1" smtClean="0">
                <a:latin typeface="Comic Sans MS" pitchFamily="66" charset="0"/>
              </a:rPr>
              <a:t>Qual</a:t>
            </a:r>
            <a:r>
              <a:rPr lang="en-US" sz="2000" dirty="0" smtClean="0">
                <a:latin typeface="Comic Sans MS" pitchFamily="66" charset="0"/>
              </a:rPr>
              <a:t> è </a:t>
            </a:r>
            <a:r>
              <a:rPr lang="en-US" sz="2000" dirty="0" err="1" smtClean="0">
                <a:latin typeface="Comic Sans MS" pitchFamily="66" charset="0"/>
              </a:rPr>
              <a:t>invece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la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complessità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temporale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/</a:t>
            </a:r>
            <a:r>
              <a:rPr lang="en-US" sz="2000" dirty="0" err="1">
                <a:solidFill>
                  <a:srgbClr val="FF0000"/>
                </a:solidFill>
                <a:latin typeface="Comic Sans MS" pitchFamily="66" charset="0"/>
              </a:rPr>
              <a:t>spaziale</a:t>
            </a: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assoluta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008000"/>
                </a:solidFill>
                <a:latin typeface="Comic Sans MS" pitchFamily="66" charset="0"/>
              </a:rPr>
              <a:t>dell’algoritmo</a:t>
            </a:r>
            <a:r>
              <a:rPr lang="en-US" sz="2000" dirty="0" smtClean="0">
                <a:latin typeface="Comic Sans MS" pitchFamily="66" charset="0"/>
              </a:rPr>
              <a:t>?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È </a:t>
            </a:r>
            <a:r>
              <a:rPr lang="en-US" sz="2000" dirty="0" err="1" smtClean="0">
                <a:latin typeface="Comic Sans MS" pitchFamily="66" charset="0"/>
              </a:rPr>
              <a:t>il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numero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di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operazioni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eseguite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/</a:t>
            </a:r>
            <a:r>
              <a:rPr lang="en-US" sz="2000" dirty="0" err="1">
                <a:solidFill>
                  <a:srgbClr val="FF0000"/>
                </a:solidFill>
                <a:latin typeface="Comic Sans MS" pitchFamily="66" charset="0"/>
              </a:rPr>
              <a:t>memoria</a:t>
            </a: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omic Sans MS" pitchFamily="66" charset="0"/>
              </a:rPr>
              <a:t>utilizzata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nel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caso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peggiore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cioè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rispetto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all’istanza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più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difficile</a:t>
            </a:r>
            <a:r>
              <a:rPr lang="en-US" sz="2000" dirty="0" smtClean="0">
                <a:latin typeface="Comic Sans MS" pitchFamily="66" charset="0"/>
              </a:rPr>
              <a:t> da </a:t>
            </a:r>
            <a:r>
              <a:rPr lang="en-US" sz="2000" dirty="0" err="1" smtClean="0">
                <a:latin typeface="Comic Sans MS" pitchFamily="66" charset="0"/>
              </a:rPr>
              <a:t>trattare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normalizzato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però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ovviamente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rispetto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alla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dimensione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dell’istanza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stessa</a:t>
            </a:r>
            <a:r>
              <a:rPr lang="en-US" sz="2000" dirty="0" smtClean="0">
                <a:latin typeface="Comic Sans MS" pitchFamily="66" charset="0"/>
              </a:rPr>
              <a:t> (</a:t>
            </a:r>
            <a:r>
              <a:rPr lang="en-US" sz="2000" dirty="0" err="1" smtClean="0">
                <a:latin typeface="Comic Sans MS" pitchFamily="66" charset="0"/>
              </a:rPr>
              <a:t>perché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altrimenti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istanze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grandi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risulterebbero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più</a:t>
            </a:r>
            <a:r>
              <a:rPr lang="en-US" sz="2000" dirty="0" smtClean="0">
                <a:latin typeface="Comic Sans MS" pitchFamily="66" charset="0"/>
              </a:rPr>
              <a:t> ‘’</a:t>
            </a:r>
            <a:r>
              <a:rPr lang="en-US" sz="2000" dirty="0" err="1" smtClean="0">
                <a:latin typeface="Comic Sans MS" pitchFamily="66" charset="0"/>
              </a:rPr>
              <a:t>difficili</a:t>
            </a:r>
            <a:r>
              <a:rPr lang="en-US" sz="2000" dirty="0" smtClean="0">
                <a:latin typeface="Comic Sans MS" pitchFamily="66" charset="0"/>
              </a:rPr>
              <a:t>’’ di </a:t>
            </a:r>
            <a:r>
              <a:rPr lang="en-US" sz="2000" dirty="0" err="1" smtClean="0">
                <a:latin typeface="Comic Sans MS" pitchFamily="66" charset="0"/>
              </a:rPr>
              <a:t>istanze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piccole</a:t>
            </a:r>
            <a:r>
              <a:rPr lang="en-US" sz="2000" dirty="0" smtClean="0">
                <a:latin typeface="Comic Sans MS" pitchFamily="66" charset="0"/>
              </a:rPr>
              <a:t> solo per via </a:t>
            </a:r>
            <a:r>
              <a:rPr lang="en-US" sz="2000" dirty="0" err="1" smtClean="0">
                <a:latin typeface="Comic Sans MS" pitchFamily="66" charset="0"/>
              </a:rPr>
              <a:t>della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loro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dimensione</a:t>
            </a:r>
            <a:r>
              <a:rPr lang="en-US" sz="2000" dirty="0" smtClean="0">
                <a:latin typeface="Comic Sans MS" pitchFamily="66" charset="0"/>
              </a:rPr>
              <a:t>). </a:t>
            </a:r>
          </a:p>
          <a:p>
            <a:pPr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000" dirty="0" smtClean="0">
                <a:latin typeface="Comic Sans MS" pitchFamily="66" charset="0"/>
              </a:rPr>
              <a:t>DOMANDA 2: </a:t>
            </a:r>
            <a:r>
              <a:rPr lang="en-US" sz="2000" dirty="0" err="1" smtClean="0">
                <a:latin typeface="Comic Sans MS" pitchFamily="66" charset="0"/>
              </a:rPr>
              <a:t>Quanto</a:t>
            </a:r>
            <a:r>
              <a:rPr lang="en-US" sz="2000" dirty="0" smtClean="0">
                <a:latin typeface="Comic Sans MS" pitchFamily="66" charset="0"/>
              </a:rPr>
              <a:t> è </a:t>
            </a:r>
            <a:r>
              <a:rPr lang="en-US" sz="2000" dirty="0" err="1" smtClean="0">
                <a:latin typeface="Comic Sans MS" pitchFamily="66" charset="0"/>
              </a:rPr>
              <a:t>difficile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problema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ovvero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qual</a:t>
            </a:r>
            <a:r>
              <a:rPr lang="en-US" sz="2000" dirty="0" smtClean="0">
                <a:latin typeface="Comic Sans MS" pitchFamily="66" charset="0"/>
              </a:rPr>
              <a:t> è la </a:t>
            </a:r>
            <a:r>
              <a:rPr lang="en-US" sz="2000" dirty="0" err="1" smtClean="0">
                <a:latin typeface="Comic Sans MS" pitchFamily="66" charset="0"/>
              </a:rPr>
              <a:t>complessità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temporale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/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spaziale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del </a:t>
            </a:r>
            <a:r>
              <a:rPr lang="en-US" sz="2000" dirty="0" err="1" smtClean="0">
                <a:latin typeface="Comic Sans MS" pitchFamily="66" charset="0"/>
              </a:rPr>
              <a:t>miglior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algoritmo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risolutivo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posso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sperare</a:t>
            </a:r>
            <a:r>
              <a:rPr lang="en-US" sz="2000" dirty="0" smtClean="0">
                <a:latin typeface="Comic Sans MS" pitchFamily="66" charset="0"/>
              </a:rPr>
              <a:t> di </a:t>
            </a:r>
            <a:r>
              <a:rPr lang="en-US" sz="2000" dirty="0" err="1" smtClean="0">
                <a:latin typeface="Comic Sans MS" pitchFamily="66" charset="0"/>
              </a:rPr>
              <a:t>progettare</a:t>
            </a:r>
            <a:r>
              <a:rPr lang="en-US" sz="2000" dirty="0" smtClean="0">
                <a:latin typeface="Comic Sans MS" pitchFamily="66" charset="0"/>
              </a:rPr>
              <a:t>? </a:t>
            </a:r>
            <a:r>
              <a:rPr lang="en-US" sz="2000" dirty="0" err="1" smtClean="0">
                <a:latin typeface="Comic Sans MS" pitchFamily="66" charset="0"/>
              </a:rPr>
              <a:t>D’ora</a:t>
            </a:r>
            <a:r>
              <a:rPr lang="en-US" sz="2000" dirty="0" smtClean="0">
                <a:latin typeface="Comic Sans MS" pitchFamily="66" charset="0"/>
              </a:rPr>
              <a:t> in </a:t>
            </a:r>
            <a:r>
              <a:rPr lang="en-US" sz="2000" dirty="0" err="1" smtClean="0">
                <a:latin typeface="Comic Sans MS" pitchFamily="66" charset="0"/>
              </a:rPr>
              <a:t>avanti</a:t>
            </a:r>
            <a:r>
              <a:rPr lang="en-US" sz="2000" dirty="0" smtClean="0">
                <a:latin typeface="Comic Sans MS" pitchFamily="66" charset="0"/>
              </a:rPr>
              <a:t>, ci </a:t>
            </a:r>
            <a:r>
              <a:rPr lang="en-US" sz="2000" dirty="0" err="1" smtClean="0">
                <a:latin typeface="Comic Sans MS" pitchFamily="66" charset="0"/>
              </a:rPr>
              <a:t>concentreremo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sulla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risorsa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tempo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8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zat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ott03">
  <a:themeElements>
    <a:clrScheme name="2ott0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ott0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65125" marR="0" indent="-365125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imes" pitchFamily="18" charset="0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65125" marR="0" indent="-365125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imes" pitchFamily="18" charset="0"/>
            <a:sym typeface="Symbol" pitchFamily="18" charset="2"/>
          </a:defRPr>
        </a:defPPr>
      </a:lstStyle>
    </a:lnDef>
  </a:objectDefaults>
  <a:extraClrSchemeLst>
    <a:extraClrScheme>
      <a:clrScheme name="2ott0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ott0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38388</TotalTime>
  <Words>1274</Words>
  <Application>Microsoft Office PowerPoint</Application>
  <PresentationFormat>Presentazione su schermo (4:3)</PresentationFormat>
  <Paragraphs>170</Paragraphs>
  <Slides>24</Slides>
  <Notes>1</Notes>
  <HiddenSlides>1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24</vt:i4>
      </vt:variant>
    </vt:vector>
  </HeadingPairs>
  <TitlesOfParts>
    <vt:vector size="28" baseType="lpstr">
      <vt:lpstr>Tema di Office</vt:lpstr>
      <vt:lpstr>2ott03</vt:lpstr>
      <vt:lpstr>Equazione</vt:lpstr>
      <vt:lpstr>Microsoft Equation 3.0</vt:lpstr>
      <vt:lpstr>Didattica e Fondamenti degli Algoritmi e della Calcolabilità  Seconda giornata: modelli di calcolo, complessità computazionale e analisi asintotica</vt:lpstr>
      <vt:lpstr>Riassunto</vt:lpstr>
      <vt:lpstr>Altri problemi non calcolabili</vt:lpstr>
      <vt:lpstr>Equazioni diofantee</vt:lpstr>
      <vt:lpstr>Il decimo problema di Hilbert (1)</vt:lpstr>
      <vt:lpstr>Il decimo problema di Hilbert (2)</vt:lpstr>
      <vt:lpstr>Problemi risolubili</vt:lpstr>
      <vt:lpstr>Complessità computazionale:  alcuni concetti di cui non è sempre facile parlare</vt:lpstr>
      <vt:lpstr>A cosa vogliamo rispondere?</vt:lpstr>
      <vt:lpstr>Modelli di calcolo</vt:lpstr>
      <vt:lpstr>Un modello storico: la macchina di Turing</vt:lpstr>
      <vt:lpstr>Un modello più realistico</vt:lpstr>
      <vt:lpstr>Macchina a registri RAM: random access machine</vt:lpstr>
      <vt:lpstr>Il concetto di dimensione dell’istanza</vt:lpstr>
      <vt:lpstr>Modello di calcolo: cosa posso fare</vt:lpstr>
      <vt:lpstr>Presentazione standard di PowerPoint</vt:lpstr>
      <vt:lpstr>Presentazione standard di PowerPoint</vt:lpstr>
      <vt:lpstr>Presentazione standard di PowerPoint</vt:lpstr>
      <vt:lpstr>Esempi:</vt:lpstr>
      <vt:lpstr>Presentazione standard di PowerPoint</vt:lpstr>
      <vt:lpstr>Notazione asintotica O e concetto di limite</vt:lpstr>
      <vt:lpstr>Presentazione standard di PowerPoint</vt:lpstr>
      <vt:lpstr>La classe Time</vt:lpstr>
      <vt:lpstr>Esempi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 (meno scontati) della visita DFS</dc:title>
  <dc:creator>Luciano</dc:creator>
  <cp:lastModifiedBy>Guido</cp:lastModifiedBy>
  <cp:revision>420</cp:revision>
  <dcterms:created xsi:type="dcterms:W3CDTF">2013-03-05T17:51:33Z</dcterms:created>
  <dcterms:modified xsi:type="dcterms:W3CDTF">2015-04-02T15:37:04Z</dcterms:modified>
</cp:coreProperties>
</file>